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66"/>
  </p:notesMasterIdLst>
  <p:handoutMasterIdLst>
    <p:handoutMasterId r:id="rId67"/>
  </p:handoutMasterIdLst>
  <p:sldIdLst>
    <p:sldId id="260" r:id="rId3"/>
    <p:sldId id="262" r:id="rId4"/>
    <p:sldId id="263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327" r:id="rId24"/>
    <p:sldId id="284" r:id="rId25"/>
    <p:sldId id="320" r:id="rId26"/>
    <p:sldId id="321" r:id="rId27"/>
    <p:sldId id="285" r:id="rId28"/>
    <p:sldId id="324" r:id="rId29"/>
    <p:sldId id="322" r:id="rId30"/>
    <p:sldId id="287" r:id="rId31"/>
    <p:sldId id="325" r:id="rId32"/>
    <p:sldId id="326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259" r:id="rId6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800000"/>
    <a:srgbClr val="003300"/>
    <a:srgbClr val="660066"/>
    <a:srgbClr val="FF9900"/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112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D192A9-C63B-45E3-A9B7-40BB8146562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1244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327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7D081D-9895-4492-B773-9B34C9AEFF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4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D20200-9478-4A23-BD9A-93B3142E50F9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65BE58-7E5F-447F-8584-B66F4926E075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5425F-2184-464C-B400-97C600B751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2197462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B8CBE-3BD6-475B-B2FD-FDC63C3B79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8632989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76E27-2B42-4C3C-A26B-607BA38D18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6990922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65C3D-9B4B-4E96-835A-EE769BA4C8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9062129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6CC8B-1777-4963-8BC2-1B3BB98370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433482"/>
      </p:ext>
    </p:extLst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2BD7F-342D-4934-89F8-F65F122E2E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987499"/>
      </p:ext>
    </p:extLst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61BCF-8DF7-432D-BD0C-76E8B0FF2A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3888508"/>
      </p:ext>
    </p:extLst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8450B-EB96-45E9-B83F-2473FC47CE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3397526"/>
      </p:ext>
    </p:extLst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459A8-7709-401C-A0BA-6D510385B2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3672370"/>
      </p:ext>
    </p:extLst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7C75A-CB26-4917-AAB5-91292C8F91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4427367"/>
      </p:ext>
    </p:extLst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56F02-EB71-4C22-AFCA-19A7E2A92C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093531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11211-A312-44C1-966B-E9BFDB6685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1345062"/>
      </p:ext>
    </p:extLst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DE877-E56F-4A81-900D-83FC09F912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9675040"/>
      </p:ext>
    </p:extLst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AC46E-58FC-4A81-B320-8CDB579E8B1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3133046"/>
      </p:ext>
    </p:extLst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56867-F2CC-454C-9C04-BF0E18BB11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2110351"/>
      </p:ext>
    </p:extLst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ACCF051-1776-4F2E-A337-C6581F2DF9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1704071"/>
      </p:ext>
    </p:extLst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AE4DB8D-2A51-467D-80C1-D94081B468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8921521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E2C9F-FCC8-470B-B137-7E53270812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35320909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78F05-D8A3-47CA-B967-2E321D779A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5079766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21506-4519-494B-B97B-602D648C9C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9188252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4EA9C-ED7C-4A6B-A522-4107B61F0E5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5415501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08B8BC-5823-419F-9BCF-F001276E650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9450987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72848-1416-4D7D-B681-EC79653069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9881653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D0644-F1A1-4D60-9E71-AC7D294148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9334655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011BB0-1FB7-435F-AC58-61929F4FDECB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031" name="Picture 7" descr="001268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4480E09-6C03-4A8F-BDB2-EA3CA54BE5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38142;&#25509;&#36164;&#28304;/&#20154;&#25945;&#29256;7&#19979;_Unit04_A_1b.mp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jpe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&#38142;&#25509;&#36164;&#28304;/&#20154;&#25945;&#29256;7&#19979;_Unit04_A_2a.mp3" TargetMode="Externa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&#38142;&#25509;&#36164;&#28304;/&#20154;&#25945;&#29256;7&#19979;_Unit04_A_2b.mp3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&#38142;&#25509;&#36164;&#28304;/&#20154;&#25945;&#29256;7&#19979;_Unit04_A_2d.mp3" TargetMode="Externa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8100" y="0"/>
            <a:ext cx="9105900" cy="46497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99">
                  <a:alpha val="67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CC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/>
              <a:t>  </a:t>
            </a: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222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2" name="Picture 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79525"/>
            <a:ext cx="7391400" cy="527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QQ截图201212281319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33400"/>
            <a:ext cx="914400" cy="88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2438400" y="609600"/>
            <a:ext cx="56388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339966"/>
                </a:solidFill>
                <a:latin typeface="华文彩云"/>
                <a:ea typeface="华文彩云"/>
              </a:rPr>
              <a:t>英语教学课件系列</a:t>
            </a:r>
          </a:p>
        </p:txBody>
      </p:sp>
      <p:sp>
        <p:nvSpPr>
          <p:cNvPr id="12295" name="WordArt 7"/>
          <p:cNvSpPr>
            <a:spLocks noChangeArrowheads="1" noChangeShapeType="1" noTextEdit="1"/>
          </p:cNvSpPr>
          <p:nvPr/>
        </p:nvSpPr>
        <p:spPr bwMode="auto">
          <a:xfrm rot="-22638596">
            <a:off x="3352800" y="4267200"/>
            <a:ext cx="609600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3366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Arial"/>
                <a:cs typeface="Arial"/>
              </a:rPr>
              <a:t>Go</a:t>
            </a:r>
            <a:endParaRPr lang="zh-CN" altLang="en-US" sz="3600" b="1" i="1" kern="10">
              <a:ln w="9525">
                <a:solidFill>
                  <a:srgbClr val="3366FF"/>
                </a:solidFill>
                <a:round/>
                <a:headEnd/>
                <a:tailEnd/>
              </a:ln>
              <a:solidFill>
                <a:srgbClr val="3366FF"/>
              </a:solidFill>
              <a:effectLst>
                <a:outerShdw dist="107763" dir="2700000" algn="ctr" rotWithShape="0">
                  <a:srgbClr val="B2B2B2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2296" name="WordArt 8"/>
          <p:cNvSpPr>
            <a:spLocks noChangeArrowheads="1" noChangeShapeType="1" noTextEdit="1"/>
          </p:cNvSpPr>
          <p:nvPr/>
        </p:nvSpPr>
        <p:spPr bwMode="auto">
          <a:xfrm rot="-22197107">
            <a:off x="4191000" y="4095750"/>
            <a:ext cx="533400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Arial"/>
                <a:cs typeface="Arial"/>
              </a:rPr>
              <a:t>for</a:t>
            </a:r>
            <a:endParaRPr lang="zh-CN" altLang="en-US" sz="3600" b="1" i="1" kern="10">
              <a:ln w="9525">
                <a:solidFill>
                  <a:srgbClr val="CC3300"/>
                </a:solidFill>
                <a:round/>
                <a:headEnd/>
                <a:tailEnd/>
              </a:ln>
              <a:solidFill>
                <a:srgbClr val="CC3300"/>
              </a:solidFill>
              <a:effectLst>
                <a:outerShdw dist="107763" dir="2700000" algn="ctr" rotWithShape="0">
                  <a:srgbClr val="B2B2B2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2297" name="WordArt 9"/>
          <p:cNvSpPr>
            <a:spLocks noChangeArrowheads="1" noChangeShapeType="1" noTextEdit="1"/>
          </p:cNvSpPr>
          <p:nvPr/>
        </p:nvSpPr>
        <p:spPr bwMode="auto">
          <a:xfrm rot="-808854">
            <a:off x="4876800" y="3962400"/>
            <a:ext cx="533400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333399"/>
                </a:soli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Arial"/>
                <a:cs typeface="Arial"/>
              </a:rPr>
              <a:t>it!</a:t>
            </a:r>
            <a:endParaRPr lang="zh-CN" altLang="en-US" sz="3600" b="1" i="1" kern="10">
              <a:ln w="9525">
                <a:solidFill>
                  <a:srgbClr val="333399"/>
                </a:solidFill>
                <a:round/>
                <a:headEnd/>
                <a:tailEnd/>
              </a:ln>
              <a:solidFill>
                <a:srgbClr val="333399"/>
              </a:solidFill>
              <a:effectLst>
                <a:outerShdw dist="107763" dir="2700000" algn="ctr" rotWithShape="0">
                  <a:srgbClr val="B2B2B2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2298" name="WordArt 10"/>
          <p:cNvSpPr>
            <a:spLocks noChangeArrowheads="1" noChangeShapeType="1" noTextEdit="1"/>
          </p:cNvSpPr>
          <p:nvPr/>
        </p:nvSpPr>
        <p:spPr bwMode="auto">
          <a:xfrm>
            <a:off x="6324600" y="1752600"/>
            <a:ext cx="1905000" cy="38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黑体"/>
                <a:ea typeface="黑体"/>
              </a:rPr>
              <a:t>七年级下册</a:t>
            </a:r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914400" y="1524000"/>
            <a:ext cx="7315200" cy="0"/>
          </a:xfrm>
          <a:prstGeom prst="line">
            <a:avLst/>
          </a:prstGeom>
          <a:noFill/>
          <a:ln w="57150" cmpd="thinThick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animBg="1"/>
      <p:bldP spid="1229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68313" y="4149725"/>
            <a:ext cx="46085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Don’t </a:t>
            </a:r>
            <a:r>
              <a:rPr lang="en-US" altLang="zh-CN" sz="3600" b="1">
                <a:latin typeface="Times New Roman" pitchFamily="18" charset="0"/>
              </a:rPr>
              <a:t>talk in class.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68313" y="4868863"/>
            <a:ext cx="7042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talk</a:t>
            </a:r>
            <a:r>
              <a:rPr lang="en-US" altLang="zh-CN" sz="4000" b="1"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with</a:t>
            </a:r>
            <a:r>
              <a:rPr lang="en-US" altLang="zh-CN" sz="4000" b="1"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each</a:t>
            </a:r>
            <a:r>
              <a:rPr lang="en-US" altLang="zh-CN" sz="4000" b="1"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other</a:t>
            </a:r>
            <a:r>
              <a:rPr lang="en-US" altLang="zh-CN" sz="4000" b="1"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in</a:t>
            </a:r>
            <a:r>
              <a:rPr lang="en-US" altLang="zh-CN" sz="4000" b="1"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class</a:t>
            </a:r>
            <a:r>
              <a:rPr lang="en-US" altLang="zh-CN" sz="4000" b="1">
                <a:latin typeface="Times New Roman" pitchFamily="18" charset="0"/>
              </a:rPr>
              <a:t>.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92500" y="5734050"/>
            <a:ext cx="3889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</a:rPr>
              <a:t>不准在上课讲话</a:t>
            </a:r>
            <a:r>
              <a:rPr lang="en-US" altLang="zh-CN" sz="3600" b="1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68313" y="5661025"/>
            <a:ext cx="3384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Stop</a:t>
            </a:r>
            <a:r>
              <a:rPr lang="en-US" altLang="zh-CN" sz="4000" b="1"/>
              <a:t> </a:t>
            </a:r>
            <a:r>
              <a:rPr lang="en-US" altLang="zh-CN" sz="3600" b="1">
                <a:latin typeface="Times New Roman" pitchFamily="18" charset="0"/>
              </a:rPr>
              <a:t>talking</a:t>
            </a:r>
            <a:r>
              <a:rPr lang="en-US" altLang="zh-CN" sz="4000" b="1">
                <a:latin typeface="Times New Roman" pitchFamily="18" charset="0"/>
              </a:rPr>
              <a:t>.</a:t>
            </a:r>
          </a:p>
        </p:txBody>
      </p:sp>
      <p:pic>
        <p:nvPicPr>
          <p:cNvPr id="22534" name="Picture 6" descr="DSC010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620713"/>
            <a:ext cx="4762500" cy="3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yanbu-ins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836613"/>
            <a:ext cx="4319587" cy="352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755650" y="4797425"/>
            <a:ext cx="6911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Please keep quiet in the library.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55650" y="5516563"/>
            <a:ext cx="6913563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lang="en-US" altLang="zh-CN" sz="3600" b="1">
                <a:latin typeface="Times New Roman" pitchFamily="18" charset="0"/>
              </a:rPr>
              <a:t> speak loudly in the library.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smok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997200"/>
            <a:ext cx="3817937" cy="25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971550" y="692150"/>
            <a:ext cx="61166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lang="en-US" altLang="zh-CN" sz="4000" b="1">
                <a:latin typeface="Times New Roman" pitchFamily="18" charset="0"/>
              </a:rPr>
              <a:t> smoke. (No smoking)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258888" y="1700213"/>
            <a:ext cx="5400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</a:rPr>
              <a:t>不准吸烟</a:t>
            </a:r>
            <a:r>
              <a:rPr lang="en-US" altLang="zh-CN" sz="4000" b="1">
                <a:solidFill>
                  <a:srgbClr val="000099"/>
                </a:solidFill>
              </a:rPr>
              <a:t>. / </a:t>
            </a:r>
            <a:r>
              <a:rPr lang="zh-CN" altLang="en-US" sz="4000" b="1">
                <a:solidFill>
                  <a:srgbClr val="000099"/>
                </a:solidFill>
              </a:rPr>
              <a:t>禁止吸烟</a:t>
            </a:r>
            <a:r>
              <a:rPr lang="en-US" altLang="zh-CN" sz="4000" b="1">
                <a:solidFill>
                  <a:srgbClr val="000099"/>
                </a:solidFill>
              </a:rPr>
              <a:t>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68313" y="2205038"/>
            <a:ext cx="4608512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itchFamily="18" charset="0"/>
              </a:rPr>
              <a:t>We 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have to</a:t>
            </a:r>
            <a:r>
              <a:rPr lang="en-US" altLang="zh-CN" sz="4000" b="1">
                <a:latin typeface="Times New Roman" pitchFamily="18" charset="0"/>
              </a:rPr>
              <a:t> wear </a:t>
            </a: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itchFamily="18" charset="0"/>
              </a:rPr>
              <a:t>a uniform at school.</a:t>
            </a:r>
          </a:p>
        </p:txBody>
      </p:sp>
      <p:pic>
        <p:nvPicPr>
          <p:cNvPr id="26627" name="Picture 3" descr="去上学 一路欢笑 校服女生 中学生-人物,中学生安全知识,中学生自我鉴定,中学生议论文,中学生论文-人物,中学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981075"/>
            <a:ext cx="3240088" cy="46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755650" y="4852988"/>
            <a:ext cx="71723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4000" b="1">
                <a:latin typeface="Times New Roman" pitchFamily="18" charset="0"/>
              </a:rPr>
              <a:t>We</a:t>
            </a:r>
            <a:r>
              <a:rPr lang="en-US" altLang="zh-CN" sz="4000" b="1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have to</a:t>
            </a:r>
            <a:r>
              <a:rPr lang="en-US" altLang="zh-CN" sz="4000" b="1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en-US" altLang="zh-CN" sz="4000" b="1">
                <a:latin typeface="Times New Roman" pitchFamily="18" charset="0"/>
              </a:rPr>
              <a:t>clean the classrooms</a:t>
            </a:r>
          </a:p>
          <a:p>
            <a:r>
              <a:rPr lang="en-US" altLang="zh-CN" sz="4000" b="1">
                <a:latin typeface="Times New Roman" pitchFamily="18" charset="0"/>
              </a:rPr>
              <a:t>everyday.</a:t>
            </a:r>
          </a:p>
        </p:txBody>
      </p:sp>
      <p:pic>
        <p:nvPicPr>
          <p:cNvPr id="27651" name="Picture 3" descr="0613031604ab8722c83d6d3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765175"/>
            <a:ext cx="5232400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50825" y="476250"/>
            <a:ext cx="85328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400" b="1">
                <a:solidFill>
                  <a:srgbClr val="000099"/>
                </a:solidFill>
              </a:rPr>
              <a:t>What else do you have to do ?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11188" y="1412875"/>
            <a:ext cx="7561262" cy="4968875"/>
          </a:xfrm>
          <a:prstGeom prst="rect">
            <a:avLst/>
          </a:prstGeom>
          <a:solidFill>
            <a:srgbClr val="33CCCC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30000"/>
              </a:spcBef>
            </a:pPr>
            <a:r>
              <a:rPr lang="en-US" altLang="zh-CN" sz="3600" b="1">
                <a:latin typeface="Times New Roman" pitchFamily="18" charset="0"/>
              </a:rPr>
              <a:t>1. Don’t forget to turn off the light </a:t>
            </a:r>
          </a:p>
          <a:p>
            <a:pPr>
              <a:spcBef>
                <a:spcPct val="30000"/>
              </a:spcBef>
            </a:pPr>
            <a:r>
              <a:rPr lang="en-US" altLang="zh-CN" sz="3600" b="1">
                <a:latin typeface="Times New Roman" pitchFamily="18" charset="0"/>
              </a:rPr>
              <a:t>    when you leave.</a:t>
            </a:r>
          </a:p>
          <a:p>
            <a:pPr>
              <a:spcBef>
                <a:spcPct val="30000"/>
              </a:spcBef>
            </a:pPr>
            <a:r>
              <a:rPr lang="en-US" altLang="zh-CN" sz="3600" b="1">
                <a:latin typeface="Times New Roman" pitchFamily="18" charset="0"/>
              </a:rPr>
              <a:t>2. Don’t draw on the wall.</a:t>
            </a:r>
          </a:p>
          <a:p>
            <a:pPr>
              <a:spcBef>
                <a:spcPct val="30000"/>
              </a:spcBef>
            </a:pPr>
            <a:r>
              <a:rPr lang="en-US" altLang="zh-CN" sz="3600" b="1">
                <a:latin typeface="Times New Roman" pitchFamily="18" charset="0"/>
              </a:rPr>
              <a:t>3. Don’t watch TV after school .</a:t>
            </a:r>
          </a:p>
          <a:p>
            <a:pPr>
              <a:spcBef>
                <a:spcPct val="30000"/>
              </a:spcBef>
            </a:pPr>
            <a:r>
              <a:rPr lang="en-US" altLang="zh-CN" sz="3600" b="1">
                <a:latin typeface="Times New Roman" pitchFamily="18" charset="0"/>
              </a:rPr>
              <a:t>4. Don’t play football in the street .</a:t>
            </a:r>
          </a:p>
          <a:p>
            <a:pPr>
              <a:spcBef>
                <a:spcPct val="30000"/>
              </a:spcBef>
            </a:pPr>
            <a:r>
              <a:rPr lang="en-US" altLang="zh-CN" sz="3600" b="1">
                <a:latin typeface="Times New Roman" pitchFamily="18" charset="0"/>
              </a:rPr>
              <a:t>5. You must get up early.</a:t>
            </a:r>
          </a:p>
          <a:p>
            <a:pPr>
              <a:spcBef>
                <a:spcPct val="30000"/>
              </a:spcBef>
            </a:pPr>
            <a:r>
              <a:rPr lang="en-US" altLang="zh-CN" sz="3600" b="1">
                <a:latin typeface="Times New Roman" pitchFamily="18" charset="0"/>
              </a:rPr>
              <a:t>    ……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395288" y="476250"/>
            <a:ext cx="8459787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10000"/>
              </a:spcBef>
            </a:pPr>
            <a:r>
              <a:rPr lang="en-US" altLang="zh-CN" sz="3600" b="1">
                <a:solidFill>
                  <a:srgbClr val="000099"/>
                </a:solidFill>
                <a:latin typeface="Times New Roman" pitchFamily="18" charset="0"/>
              </a:rPr>
              <a:t>We can’t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rule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000099"/>
                </a:solidFill>
                <a:latin typeface="Times New Roman" pitchFamily="18" charset="0"/>
              </a:rPr>
              <a:t>the country </a:t>
            </a:r>
            <a:r>
              <a:rPr lang="en-US" altLang="zh-CN" sz="3600" b="1" u="sng">
                <a:solidFill>
                  <a:srgbClr val="000099"/>
                </a:solidFill>
                <a:latin typeface="Times New Roman" pitchFamily="18" charset="0"/>
              </a:rPr>
              <a:t>without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rules</a:t>
            </a:r>
            <a:r>
              <a:rPr lang="en-US" altLang="zh-CN" sz="3600" b="1">
                <a:latin typeface="Times New Roman" pitchFamily="18" charset="0"/>
              </a:rPr>
              <a:t>. </a:t>
            </a:r>
          </a:p>
          <a:p>
            <a:pPr>
              <a:spcBef>
                <a:spcPct val="10000"/>
              </a:spcBef>
            </a:pPr>
            <a:r>
              <a:rPr lang="zh-CN" altLang="en-US" sz="3600" b="1">
                <a:solidFill>
                  <a:srgbClr val="000099"/>
                </a:solidFill>
                <a:latin typeface="Times New Roman" pitchFamily="18" charset="0"/>
              </a:rPr>
              <a:t>没有规章制度就不能治理好国家</a:t>
            </a:r>
            <a:r>
              <a:rPr lang="zh-CN" altLang="en-US" sz="3600">
                <a:solidFill>
                  <a:srgbClr val="000099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84213" y="1989138"/>
            <a:ext cx="338455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keep rules</a:t>
            </a:r>
          </a:p>
          <a:p>
            <a:pPr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break rules</a:t>
            </a:r>
          </a:p>
          <a:p>
            <a:pPr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school rules </a:t>
            </a:r>
          </a:p>
          <a:p>
            <a:pPr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class rules</a:t>
            </a:r>
          </a:p>
          <a:p>
            <a:pPr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family rules </a:t>
            </a:r>
          </a:p>
          <a:p>
            <a:pPr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library rules</a:t>
            </a:r>
          </a:p>
          <a:p>
            <a:pPr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dining rules</a:t>
            </a:r>
            <a:r>
              <a:rPr lang="en-US" altLang="zh-CN" sz="32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067175" y="1989138"/>
            <a:ext cx="2592388" cy="417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遵守规则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违反规则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校规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班规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家规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图书馆规则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就餐规则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  <p:bldP spid="2970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33400" y="1676400"/>
            <a:ext cx="3600450" cy="4876800"/>
          </a:xfrm>
          <a:prstGeom prst="rect">
            <a:avLst/>
          </a:prstGeom>
          <a:solidFill>
            <a:srgbClr val="FFCC99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609600" indent="-609600"/>
            <a:r>
              <a:rPr lang="en-US" altLang="zh-CN" sz="2800" b="1">
                <a:latin typeface="Times New Roman" pitchFamily="18" charset="0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SCHOOL RULES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1. Don’t arrive late 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    for class. You must 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    be on time.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2. Don’t run in the 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    hallways.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3. Don’t eat in the 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    classroom. You must 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    eat in the dining hall.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4. Don’t listen to music 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    in the classrooms 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    or the hallways.</a:t>
            </a:r>
          </a:p>
          <a:p>
            <a:pPr marL="609600" indent="-609600"/>
            <a:r>
              <a:rPr lang="en-US" altLang="zh-CN" sz="2400" b="1">
                <a:latin typeface="Times New Roman" pitchFamily="18" charset="0"/>
              </a:rPr>
              <a:t>5. Don’t fight.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228600" y="228600"/>
            <a:ext cx="3671888" cy="129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en-US" altLang="zh-CN" sz="2800" b="1">
                <a:solidFill>
                  <a:srgbClr val="000099"/>
                </a:solidFill>
              </a:rPr>
              <a:t>1a. Write the number </a:t>
            </a:r>
          </a:p>
          <a:p>
            <a:r>
              <a:rPr lang="en-US" altLang="zh-CN" sz="2800" b="1">
                <a:solidFill>
                  <a:srgbClr val="000099"/>
                </a:solidFill>
              </a:rPr>
              <a:t>      of the rule next to </a:t>
            </a:r>
          </a:p>
          <a:p>
            <a:r>
              <a:rPr lang="en-US" altLang="zh-CN" sz="2800" b="1">
                <a:solidFill>
                  <a:srgbClr val="000099"/>
                </a:solidFill>
              </a:rPr>
              <a:t>      the student.</a:t>
            </a:r>
          </a:p>
        </p:txBody>
      </p:sp>
      <p:pic>
        <p:nvPicPr>
          <p:cNvPr id="30729" name="Picture 9" descr="p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0" t="27737" r="28761" b="34306"/>
          <a:stretch>
            <a:fillRect/>
          </a:stretch>
        </p:blipFill>
        <p:spPr bwMode="auto">
          <a:xfrm rot="-21600000">
            <a:off x="4343400" y="533400"/>
            <a:ext cx="45720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343400" y="50800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5334000" y="21336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6553200" y="6604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7772400" y="21082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animBg="1"/>
      <p:bldP spid="307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611188" y="2708275"/>
            <a:ext cx="2952750" cy="2519363"/>
          </a:xfrm>
          <a:prstGeom prst="rect">
            <a:avLst/>
          </a:prstGeom>
          <a:solidFill>
            <a:srgbClr val="FFFF99">
              <a:alpha val="8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Peter  _____   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Amy   _____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Mike   _____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856932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kumimoji="1" lang="en-US" altLang="zh-CN" sz="3200" b="1">
                <a:solidFill>
                  <a:srgbClr val="000099"/>
                </a:solidFill>
                <a:cs typeface="Times New Roman" pitchFamily="18" charset="0"/>
              </a:rPr>
              <a:t>1b. Listen. What rules are these students </a:t>
            </a:r>
          </a:p>
          <a:p>
            <a:r>
              <a:rPr kumimoji="1" lang="en-US" altLang="zh-CN" sz="3200" b="1">
                <a:solidFill>
                  <a:srgbClr val="000099"/>
                </a:solidFill>
                <a:cs typeface="Times New Roman" pitchFamily="18" charset="0"/>
              </a:rPr>
              <a:t>      breaking? </a:t>
            </a:r>
            <a:r>
              <a:rPr lang="en-US" altLang="zh-CN" sz="3200" b="1">
                <a:solidFill>
                  <a:srgbClr val="000099"/>
                </a:solidFill>
              </a:rPr>
              <a:t>Write the numbers after the </a:t>
            </a:r>
          </a:p>
          <a:p>
            <a:r>
              <a:rPr lang="en-US" altLang="zh-CN" sz="3200" b="1">
                <a:solidFill>
                  <a:srgbClr val="000099"/>
                </a:solidFill>
              </a:rPr>
              <a:t>      names.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286000" y="28194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286000" y="35814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286000" y="44196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pic>
        <p:nvPicPr>
          <p:cNvPr id="31752" name="Picture 8" descr="la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676400"/>
            <a:ext cx="6000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3" name="Picture 9" descr="p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0" t="27737" r="28761" b="34306"/>
          <a:stretch>
            <a:fillRect/>
          </a:stretch>
        </p:blipFill>
        <p:spPr bwMode="auto">
          <a:xfrm rot="-21600000">
            <a:off x="4191000" y="1676400"/>
            <a:ext cx="45720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4267200" y="54102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181600" y="29718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7620000" y="29718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utoUpdateAnimBg="0"/>
      <p:bldP spid="31750" grpId="0" autoUpdateAnimBg="0"/>
      <p:bldP spid="3175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85800" y="381000"/>
            <a:ext cx="7848600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400" b="1">
                <a:solidFill>
                  <a:srgbClr val="000099"/>
                </a:solidFill>
              </a:rPr>
              <a:t>1c. Pairwork </a:t>
            </a:r>
            <a:br>
              <a:rPr lang="en-US" altLang="zh-CN" sz="4400" b="1">
                <a:solidFill>
                  <a:srgbClr val="000099"/>
                </a:solidFill>
              </a:rPr>
            </a:br>
            <a:r>
              <a:rPr lang="en-US" altLang="zh-CN" sz="4400" b="1">
                <a:solidFill>
                  <a:srgbClr val="000099"/>
                </a:solidFill>
              </a:rPr>
              <a:t>          </a:t>
            </a:r>
            <a:r>
              <a:rPr lang="en-US" altLang="zh-CN" sz="3600" b="1">
                <a:solidFill>
                  <a:srgbClr val="000099"/>
                </a:solidFill>
              </a:rPr>
              <a:t>Talk about the rules above.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95288" y="2133600"/>
            <a:ext cx="4751387" cy="273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chemeClr val="tx2"/>
                </a:solidFill>
                <a:latin typeface="Times New Roman" pitchFamily="18" charset="0"/>
              </a:rPr>
              <a:t>A</a:t>
            </a:r>
            <a:r>
              <a:rPr kumimoji="1" lang="en-US" altLang="zh-CN" sz="3600" b="1">
                <a:latin typeface="Times New Roman" pitchFamily="18" charset="0"/>
              </a:rPr>
              <a:t>: What are the rules?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B: Well, we 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</a:rPr>
              <a:t>can’t 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     arrive late for class.</a:t>
            </a:r>
            <a:endParaRPr kumimoji="1" lang="en-US" altLang="zh-CN" sz="3600" b="1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34820" name="Picture 4" descr="中学生-人物,中学生优秀作文网,中学生数学,中学生600字作文,中学生安全知识-人物,中学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667000"/>
            <a:ext cx="3168650" cy="313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58888" y="1484313"/>
            <a:ext cx="6192837" cy="2016125"/>
          </a:xfrm>
          <a:noFill/>
        </p:spPr>
        <p:txBody>
          <a:bodyPr wrap="none"/>
          <a:lstStyle/>
          <a:p>
            <a:pPr algn="ctr">
              <a:spcBef>
                <a:spcPct val="30000"/>
              </a:spcBef>
              <a:buFontTx/>
              <a:buNone/>
            </a:pPr>
            <a:r>
              <a:rPr lang="en-US" altLang="zh-CN" sz="4400" b="1">
                <a:solidFill>
                  <a:srgbClr val="000099"/>
                </a:solidFill>
              </a:rPr>
              <a:t>Unit 4  </a:t>
            </a:r>
          </a:p>
          <a:p>
            <a:pPr algn="ctr">
              <a:spcBef>
                <a:spcPct val="30000"/>
              </a:spcBef>
              <a:buFontTx/>
              <a:buNone/>
            </a:pPr>
            <a:r>
              <a:rPr lang="en-US" altLang="zh-CN" sz="4400" b="1">
                <a:solidFill>
                  <a:srgbClr val="000099"/>
                </a:solidFill>
              </a:rPr>
              <a:t>Don’t eat in class.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916238" y="3716338"/>
            <a:ext cx="2808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Section A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208963" cy="1143000"/>
          </a:xfrm>
          <a:noFill/>
        </p:spPr>
        <p:txBody>
          <a:bodyPr wrap="none"/>
          <a:lstStyle/>
          <a:p>
            <a:pPr algn="l"/>
            <a:r>
              <a:rPr lang="en-US" altLang="zh-CN" sz="3200" b="1">
                <a:solidFill>
                  <a:srgbClr val="000099"/>
                </a:solidFill>
              </a:rPr>
              <a:t>2a. Listen. Check the activities Alan</a:t>
            </a:r>
            <a:br>
              <a:rPr lang="en-US" altLang="zh-CN" sz="3200" b="1">
                <a:solidFill>
                  <a:srgbClr val="000099"/>
                </a:solidFill>
              </a:rPr>
            </a:br>
            <a:r>
              <a:rPr lang="en-US" altLang="zh-CN" sz="3200" b="1">
                <a:solidFill>
                  <a:srgbClr val="000099"/>
                </a:solidFill>
              </a:rPr>
              <a:t>and Cindy talk about.</a:t>
            </a:r>
          </a:p>
        </p:txBody>
      </p:sp>
      <p:graphicFrame>
        <p:nvGraphicFramePr>
          <p:cNvPr id="36946" name="Group 82"/>
          <p:cNvGraphicFramePr>
            <a:graphicFrameLocks noGrp="1"/>
          </p:cNvGraphicFramePr>
          <p:nvPr>
            <p:ph type="tbl" idx="1"/>
          </p:nvPr>
        </p:nvGraphicFramePr>
        <p:xfrm>
          <a:off x="457200" y="1371600"/>
          <a:ext cx="7920038" cy="4641850"/>
        </p:xfrm>
        <a:graphic>
          <a:graphicData uri="http://schemas.openxmlformats.org/drawingml/2006/table">
            <a:tbl>
              <a:tblPr/>
              <a:tblGrid>
                <a:gridCol w="5832475"/>
                <a:gridCol w="1008063"/>
                <a:gridCol w="1079500"/>
              </a:tblGrid>
              <a:tr h="484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Activity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 ___ listen to music in the classrooms or   hallways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 ___ listen to music in the music room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 ___  listen to music outside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 ___ eat in the classrooms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 ___ eat in the dinning hall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6. ___ eat outside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7. ___ wear a hat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8. ___ fight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909" name="Text Box 45"/>
          <p:cNvSpPr txBox="1">
            <a:spLocks noChangeArrowheads="1"/>
          </p:cNvSpPr>
          <p:nvPr/>
        </p:nvSpPr>
        <p:spPr bwMode="auto">
          <a:xfrm>
            <a:off x="457200" y="26670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6912" name="Oval 48"/>
          <p:cNvSpPr>
            <a:spLocks noChangeArrowheads="1"/>
          </p:cNvSpPr>
          <p:nvPr/>
        </p:nvSpPr>
        <p:spPr bwMode="auto">
          <a:xfrm>
            <a:off x="7315200" y="1905000"/>
            <a:ext cx="9144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916" name="Text Box 52"/>
          <p:cNvSpPr txBox="1">
            <a:spLocks noChangeArrowheads="1"/>
          </p:cNvSpPr>
          <p:nvPr/>
        </p:nvSpPr>
        <p:spPr bwMode="auto">
          <a:xfrm>
            <a:off x="685800" y="1676400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36917" name="Text Box 53"/>
          <p:cNvSpPr txBox="1">
            <a:spLocks noChangeArrowheads="1"/>
          </p:cNvSpPr>
          <p:nvPr/>
        </p:nvSpPr>
        <p:spPr bwMode="auto">
          <a:xfrm>
            <a:off x="685800" y="28908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36918" name="Text Box 54"/>
          <p:cNvSpPr txBox="1">
            <a:spLocks noChangeArrowheads="1"/>
          </p:cNvSpPr>
          <p:nvPr/>
        </p:nvSpPr>
        <p:spPr bwMode="auto">
          <a:xfrm>
            <a:off x="685800" y="34242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36919" name="Text Box 55"/>
          <p:cNvSpPr txBox="1">
            <a:spLocks noChangeArrowheads="1"/>
          </p:cNvSpPr>
          <p:nvPr/>
        </p:nvSpPr>
        <p:spPr bwMode="auto">
          <a:xfrm>
            <a:off x="762000" y="54054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36921" name="Text Box 57"/>
          <p:cNvSpPr txBox="1">
            <a:spLocks noChangeArrowheads="1"/>
          </p:cNvSpPr>
          <p:nvPr/>
        </p:nvSpPr>
        <p:spPr bwMode="auto">
          <a:xfrm>
            <a:off x="754063" y="4872038"/>
            <a:ext cx="693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pic>
        <p:nvPicPr>
          <p:cNvPr id="36922" name="Picture 58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04800"/>
            <a:ext cx="6000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937" name="Text Box 73"/>
          <p:cNvSpPr txBox="1">
            <a:spLocks noChangeArrowheads="1"/>
          </p:cNvSpPr>
          <p:nvPr/>
        </p:nvSpPr>
        <p:spPr bwMode="auto">
          <a:xfrm>
            <a:off x="685800" y="2438400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36947" name="Text Box 83"/>
          <p:cNvSpPr txBox="1">
            <a:spLocks noChangeArrowheads="1"/>
          </p:cNvSpPr>
          <p:nvPr/>
        </p:nvSpPr>
        <p:spPr bwMode="auto">
          <a:xfrm>
            <a:off x="762000" y="3962400"/>
            <a:ext cx="53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6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17" grpId="0"/>
      <p:bldP spid="36918" grpId="0"/>
      <p:bldP spid="36919" grpId="0"/>
      <p:bldP spid="36921" grpId="0"/>
      <p:bldP spid="36937" grpId="0"/>
      <p:bldP spid="369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2376488"/>
          </a:xfrm>
        </p:spPr>
        <p:txBody>
          <a:bodyPr/>
          <a:lstStyle/>
          <a:p>
            <a:pPr algn="l"/>
            <a:r>
              <a:rPr lang="en-US" altLang="zh-CN" sz="3600" b="1">
                <a:solidFill>
                  <a:srgbClr val="000099"/>
                </a:solidFill>
              </a:rPr>
              <a:t>2b. Listen again. Can Alan</a:t>
            </a:r>
            <a:br>
              <a:rPr lang="en-US" altLang="zh-CN" sz="3600" b="1">
                <a:solidFill>
                  <a:srgbClr val="000099"/>
                </a:solidFill>
              </a:rPr>
            </a:br>
            <a:r>
              <a:rPr lang="en-US" altLang="zh-CN" sz="3600" b="1">
                <a:solidFill>
                  <a:srgbClr val="000099"/>
                </a:solidFill>
              </a:rPr>
              <a:t>and Cindy</a:t>
            </a:r>
            <a:r>
              <a:rPr lang="en-US" altLang="zh-CN" sz="3200" b="1">
                <a:solidFill>
                  <a:srgbClr val="000099"/>
                </a:solidFill>
              </a:rPr>
              <a:t> </a:t>
            </a:r>
            <a:r>
              <a:rPr lang="en-US" altLang="zh-CN" sz="3600" b="1">
                <a:solidFill>
                  <a:srgbClr val="000099"/>
                </a:solidFill>
              </a:rPr>
              <a:t>do these activities? Circle “</a:t>
            </a:r>
            <a:r>
              <a:rPr lang="en-US" altLang="zh-CN" sz="3600" b="1">
                <a:solidFill>
                  <a:srgbClr val="FF0000"/>
                </a:solidFill>
              </a:rPr>
              <a:t>can</a:t>
            </a:r>
            <a:r>
              <a:rPr lang="en-US" altLang="zh-CN" sz="3600" b="1">
                <a:solidFill>
                  <a:srgbClr val="000099"/>
                </a:solidFill>
              </a:rPr>
              <a:t>” or “</a:t>
            </a:r>
            <a:r>
              <a:rPr lang="en-US" altLang="zh-CN" sz="3600" b="1">
                <a:solidFill>
                  <a:srgbClr val="FF0000"/>
                </a:solidFill>
              </a:rPr>
              <a:t>can’t</a:t>
            </a:r>
            <a:r>
              <a:rPr lang="en-US" altLang="zh-CN" sz="3600" b="1">
                <a:solidFill>
                  <a:srgbClr val="000099"/>
                </a:solidFill>
              </a:rPr>
              <a:t>” above.</a:t>
            </a:r>
          </a:p>
        </p:txBody>
      </p:sp>
      <p:pic>
        <p:nvPicPr>
          <p:cNvPr id="37891" name="Picture 3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971800"/>
            <a:ext cx="6000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3" name="Oval 5"/>
          <p:cNvSpPr>
            <a:spLocks noChangeArrowheads="1"/>
          </p:cNvSpPr>
          <p:nvPr/>
        </p:nvSpPr>
        <p:spPr bwMode="auto">
          <a:xfrm>
            <a:off x="7315200" y="1219200"/>
            <a:ext cx="1295400" cy="762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7894" name="Picture 6" descr="p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6" t="19844" r="47446" b="67926"/>
          <a:stretch>
            <a:fillRect/>
          </a:stretch>
        </p:blipFill>
        <p:spPr bwMode="auto">
          <a:xfrm>
            <a:off x="4191000" y="2895600"/>
            <a:ext cx="434340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83" name="Group 67"/>
          <p:cNvGraphicFramePr>
            <a:graphicFrameLocks noGrp="1"/>
          </p:cNvGraphicFramePr>
          <p:nvPr>
            <p:ph type="tbl" idx="1"/>
          </p:nvPr>
        </p:nvGraphicFramePr>
        <p:xfrm>
          <a:off x="457200" y="1371600"/>
          <a:ext cx="7920038" cy="4675188"/>
        </p:xfrm>
        <a:graphic>
          <a:graphicData uri="http://schemas.openxmlformats.org/drawingml/2006/table">
            <a:tbl>
              <a:tblPr/>
              <a:tblGrid>
                <a:gridCol w="5832475"/>
                <a:gridCol w="1008063"/>
                <a:gridCol w="1079500"/>
              </a:tblGrid>
              <a:tr h="4841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Activity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 ___ listen to music in the classrooms or   hallways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 ___ listen to music in the music room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 ___  listen to music outside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 ___ eat in the classrooms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 ___ eat in the dinning hall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6. ___ eat outside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7. ___ wear a hat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8. ___ fight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6061" name="Text Box 45"/>
          <p:cNvSpPr txBox="1">
            <a:spLocks noChangeArrowheads="1"/>
          </p:cNvSpPr>
          <p:nvPr/>
        </p:nvSpPr>
        <p:spPr bwMode="auto">
          <a:xfrm>
            <a:off x="457200" y="26670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6062" name="Oval 46"/>
          <p:cNvSpPr>
            <a:spLocks noChangeArrowheads="1"/>
          </p:cNvSpPr>
          <p:nvPr/>
        </p:nvSpPr>
        <p:spPr bwMode="auto">
          <a:xfrm>
            <a:off x="7315200" y="5181600"/>
            <a:ext cx="914400" cy="3810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63" name="Oval 47"/>
          <p:cNvSpPr>
            <a:spLocks noChangeArrowheads="1"/>
          </p:cNvSpPr>
          <p:nvPr/>
        </p:nvSpPr>
        <p:spPr bwMode="auto">
          <a:xfrm>
            <a:off x="6324600" y="4191000"/>
            <a:ext cx="681038" cy="45243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64" name="Oval 48"/>
          <p:cNvSpPr>
            <a:spLocks noChangeArrowheads="1"/>
          </p:cNvSpPr>
          <p:nvPr/>
        </p:nvSpPr>
        <p:spPr bwMode="auto">
          <a:xfrm>
            <a:off x="7315200" y="1905000"/>
            <a:ext cx="9144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65" name="Oval 49"/>
          <p:cNvSpPr>
            <a:spLocks noChangeArrowheads="1"/>
          </p:cNvSpPr>
          <p:nvPr/>
        </p:nvSpPr>
        <p:spPr bwMode="auto">
          <a:xfrm>
            <a:off x="7239000" y="3581400"/>
            <a:ext cx="914400" cy="4572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66" name="Oval 50"/>
          <p:cNvSpPr>
            <a:spLocks noChangeArrowheads="1"/>
          </p:cNvSpPr>
          <p:nvPr/>
        </p:nvSpPr>
        <p:spPr bwMode="auto">
          <a:xfrm>
            <a:off x="7315200" y="5562600"/>
            <a:ext cx="914400" cy="4572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67" name="Text Box 51"/>
          <p:cNvSpPr txBox="1">
            <a:spLocks noChangeArrowheads="1"/>
          </p:cNvSpPr>
          <p:nvPr/>
        </p:nvSpPr>
        <p:spPr bwMode="auto">
          <a:xfrm>
            <a:off x="685800" y="1676400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86068" name="Text Box 52"/>
          <p:cNvSpPr txBox="1">
            <a:spLocks noChangeArrowheads="1"/>
          </p:cNvSpPr>
          <p:nvPr/>
        </p:nvSpPr>
        <p:spPr bwMode="auto">
          <a:xfrm>
            <a:off x="685800" y="28908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86069" name="Text Box 53"/>
          <p:cNvSpPr txBox="1">
            <a:spLocks noChangeArrowheads="1"/>
          </p:cNvSpPr>
          <p:nvPr/>
        </p:nvSpPr>
        <p:spPr bwMode="auto">
          <a:xfrm>
            <a:off x="685800" y="34242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86070" name="Text Box 54"/>
          <p:cNvSpPr txBox="1">
            <a:spLocks noChangeArrowheads="1"/>
          </p:cNvSpPr>
          <p:nvPr/>
        </p:nvSpPr>
        <p:spPr bwMode="auto">
          <a:xfrm>
            <a:off x="762000" y="54054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86071" name="Text Box 55"/>
          <p:cNvSpPr txBox="1">
            <a:spLocks noChangeArrowheads="1"/>
          </p:cNvSpPr>
          <p:nvPr/>
        </p:nvSpPr>
        <p:spPr bwMode="auto">
          <a:xfrm>
            <a:off x="754063" y="4872038"/>
            <a:ext cx="693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86073" name="Oval 57"/>
          <p:cNvSpPr>
            <a:spLocks noChangeArrowheads="1"/>
          </p:cNvSpPr>
          <p:nvPr/>
        </p:nvSpPr>
        <p:spPr bwMode="auto">
          <a:xfrm>
            <a:off x="7315200" y="2743200"/>
            <a:ext cx="9144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74" name="Text Box 58"/>
          <p:cNvSpPr txBox="1">
            <a:spLocks noChangeArrowheads="1"/>
          </p:cNvSpPr>
          <p:nvPr/>
        </p:nvSpPr>
        <p:spPr bwMode="auto">
          <a:xfrm>
            <a:off x="685800" y="2438400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86076" name="Text Box 60"/>
          <p:cNvSpPr txBox="1">
            <a:spLocks noChangeArrowheads="1"/>
          </p:cNvSpPr>
          <p:nvPr/>
        </p:nvSpPr>
        <p:spPr bwMode="auto">
          <a:xfrm>
            <a:off x="762000" y="3962400"/>
            <a:ext cx="53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√</a:t>
            </a:r>
          </a:p>
        </p:txBody>
      </p:sp>
      <p:sp>
        <p:nvSpPr>
          <p:cNvPr id="86078" name="Oval 62"/>
          <p:cNvSpPr>
            <a:spLocks noChangeArrowheads="1"/>
          </p:cNvSpPr>
          <p:nvPr/>
        </p:nvSpPr>
        <p:spPr bwMode="auto">
          <a:xfrm>
            <a:off x="6248400" y="3124200"/>
            <a:ext cx="914400" cy="4572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79" name="WordArt 63"/>
          <p:cNvSpPr>
            <a:spLocks noChangeArrowheads="1" noChangeShapeType="1" noTextEdit="1"/>
          </p:cNvSpPr>
          <p:nvPr/>
        </p:nvSpPr>
        <p:spPr bwMode="auto">
          <a:xfrm>
            <a:off x="1828800" y="381000"/>
            <a:ext cx="5048250" cy="6794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Check your answers!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6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6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6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6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62" grpId="0" animBg="1"/>
      <p:bldP spid="86063" grpId="0" animBg="1"/>
      <p:bldP spid="86065" grpId="0" animBg="1"/>
      <p:bldP spid="86066" grpId="0" animBg="1"/>
      <p:bldP spid="86073" grpId="0" animBg="1"/>
      <p:bldP spid="8607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7632700" cy="1871663"/>
          </a:xfrm>
          <a:noFill/>
        </p:spPr>
        <p:txBody>
          <a:bodyPr wrap="none"/>
          <a:lstStyle/>
          <a:p>
            <a:pPr>
              <a:buFontTx/>
              <a:buNone/>
            </a:pPr>
            <a:r>
              <a:rPr lang="en-US" altLang="zh-CN" b="1">
                <a:latin typeface="Times New Roman" pitchFamily="18" charset="0"/>
              </a:rPr>
              <a:t>A: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Can</a:t>
            </a:r>
            <a:r>
              <a:rPr lang="en-US" altLang="zh-CN" b="1">
                <a:latin typeface="Times New Roman" pitchFamily="18" charset="0"/>
              </a:rPr>
              <a:t> we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listen to music, Cindy</a:t>
            </a:r>
            <a:r>
              <a:rPr lang="en-US" altLang="zh-CN" b="1">
                <a:latin typeface="Times New Roman" pitchFamily="18" charset="0"/>
              </a:rPr>
              <a:t>?</a:t>
            </a:r>
          </a:p>
          <a:p>
            <a:pPr>
              <a:buFontTx/>
              <a:buNone/>
            </a:pPr>
            <a:r>
              <a:rPr lang="en-US" altLang="zh-CN" b="1">
                <a:latin typeface="Times New Roman" pitchFamily="18" charset="0"/>
              </a:rPr>
              <a:t>B: We can’t listen to music in the hallways,</a:t>
            </a:r>
          </a:p>
          <a:p>
            <a:pPr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      but</a:t>
            </a:r>
            <a:r>
              <a:rPr lang="en-US" altLang="zh-CN" b="1">
                <a:latin typeface="Times New Roman" pitchFamily="18" charset="0"/>
              </a:rPr>
              <a:t> we can listen to it outside.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68313" y="549275"/>
            <a:ext cx="3311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99"/>
                </a:solidFill>
              </a:rPr>
              <a:t>2c. Pairwork</a:t>
            </a:r>
          </a:p>
        </p:txBody>
      </p:sp>
      <p:pic>
        <p:nvPicPr>
          <p:cNvPr id="38917" name="Picture 5" descr="p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70" t="53995" r="2676" b="29541"/>
          <a:stretch>
            <a:fillRect/>
          </a:stretch>
        </p:blipFill>
        <p:spPr bwMode="auto">
          <a:xfrm>
            <a:off x="4343400" y="3352800"/>
            <a:ext cx="3962400" cy="323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685800" y="381000"/>
            <a:ext cx="7462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00CC"/>
                </a:solidFill>
              </a:rPr>
              <a:t>2d. </a:t>
            </a:r>
            <a:r>
              <a:rPr lang="en-US" altLang="zh-CN" sz="3600" b="1">
                <a:solidFill>
                  <a:srgbClr val="0000CC"/>
                </a:solidFill>
              </a:rPr>
              <a:t>Role-play</a:t>
            </a:r>
            <a:r>
              <a:rPr lang="en-US" altLang="zh-CN" sz="4000" b="1">
                <a:solidFill>
                  <a:srgbClr val="0000CC"/>
                </a:solidFill>
              </a:rPr>
              <a:t> the conversation.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04800" y="1447800"/>
            <a:ext cx="8569325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660066"/>
                </a:solidFill>
                <a:latin typeface="Times New Roman" pitchFamily="18" charset="0"/>
              </a:rPr>
              <a:t>John</a:t>
            </a:r>
            <a:r>
              <a:rPr lang="en-US" altLang="zh-CN" sz="3200" b="1">
                <a:latin typeface="Times New Roman" pitchFamily="18" charset="0"/>
              </a:rPr>
              <a:t>: Hi, my name’s John. It’s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my first day</a:t>
            </a:r>
          </a:p>
          <a:p>
            <a:r>
              <a:rPr lang="en-US" altLang="zh-CN" sz="3200" b="1">
                <a:latin typeface="Times New Roman" pitchFamily="18" charset="0"/>
              </a:rPr>
              <a:t>           at school.</a:t>
            </a:r>
          </a:p>
          <a:p>
            <a:r>
              <a:rPr lang="en-US" altLang="zh-CN" sz="3200" b="1">
                <a:solidFill>
                  <a:srgbClr val="003300"/>
                </a:solidFill>
                <a:latin typeface="Times New Roman" pitchFamily="18" charset="0"/>
              </a:rPr>
              <a:t>Alice</a:t>
            </a:r>
            <a:r>
              <a:rPr lang="en-US" altLang="zh-CN" sz="3200" b="1">
                <a:latin typeface="Times New Roman" pitchFamily="18" charset="0"/>
              </a:rPr>
              <a:t>: Hi, John. I’m Alice. This is a great </a:t>
            </a:r>
          </a:p>
          <a:p>
            <a:r>
              <a:rPr lang="en-US" altLang="zh-CN" sz="3200" b="1">
                <a:latin typeface="Times New Roman" pitchFamily="18" charset="0"/>
              </a:rPr>
              <a:t>           school, but there are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 lot of rules</a:t>
            </a:r>
            <a:r>
              <a:rPr lang="en-US" altLang="zh-CN" sz="3200" b="1">
                <a:latin typeface="Times New Roman" pitchFamily="18" charset="0"/>
              </a:rPr>
              <a:t>.</a:t>
            </a:r>
          </a:p>
          <a:p>
            <a:r>
              <a:rPr lang="en-US" altLang="zh-CN" sz="3200" b="1">
                <a:solidFill>
                  <a:srgbClr val="660066"/>
                </a:solidFill>
                <a:latin typeface="Times New Roman" pitchFamily="18" charset="0"/>
              </a:rPr>
              <a:t>John:</a:t>
            </a:r>
            <a:r>
              <a:rPr lang="en-US" altLang="zh-CN" sz="3200" b="1">
                <a:latin typeface="Times New Roman" pitchFamily="18" charset="0"/>
              </a:rPr>
              <a:t> Really? What are some of the rules?</a:t>
            </a:r>
          </a:p>
          <a:p>
            <a:r>
              <a:rPr lang="en-US" altLang="zh-CN" sz="3200" b="1">
                <a:solidFill>
                  <a:srgbClr val="003300"/>
                </a:solidFill>
                <a:latin typeface="Times New Roman" pitchFamily="18" charset="0"/>
              </a:rPr>
              <a:t>Alice</a:t>
            </a:r>
            <a:r>
              <a:rPr lang="en-US" altLang="zh-CN" sz="3200" b="1">
                <a:latin typeface="Times New Roman" pitchFamily="18" charset="0"/>
              </a:rPr>
              <a:t>: Well, don’t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be late for</a:t>
            </a:r>
            <a:r>
              <a:rPr lang="en-US" altLang="zh-CN" sz="3200" b="1">
                <a:latin typeface="Times New Roman" pitchFamily="18" charset="0"/>
              </a:rPr>
              <a:t> the class. This</a:t>
            </a:r>
          </a:p>
          <a:p>
            <a:r>
              <a:rPr lang="en-US" altLang="zh-CN" sz="3200" b="1">
                <a:latin typeface="Times New Roman" pitchFamily="18" charset="0"/>
              </a:rPr>
              <a:t>           is  very important. </a:t>
            </a:r>
          </a:p>
          <a:p>
            <a:r>
              <a:rPr lang="en-US" altLang="zh-CN" sz="3200" b="1">
                <a:solidFill>
                  <a:srgbClr val="660066"/>
                </a:solidFill>
                <a:latin typeface="Times New Roman" pitchFamily="18" charset="0"/>
              </a:rPr>
              <a:t>John:</a:t>
            </a:r>
            <a:r>
              <a:rPr lang="en-US" altLang="zh-CN" sz="3200" b="1">
                <a:latin typeface="Times New Roman" pitchFamily="18" charset="0"/>
              </a:rPr>
              <a:t> OK, so we must be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on time</a:t>
            </a:r>
            <a:r>
              <a:rPr lang="en-US" altLang="zh-CN" sz="3200" b="1">
                <a:latin typeface="Times New Roman" pitchFamily="18" charset="0"/>
              </a:rPr>
              <a:t>. Can we bring </a:t>
            </a:r>
          </a:p>
          <a:p>
            <a:r>
              <a:rPr lang="en-US" altLang="zh-CN" sz="3200" b="1">
                <a:latin typeface="Times New Roman" pitchFamily="18" charset="0"/>
              </a:rPr>
              <a:t>           music players to school?</a:t>
            </a:r>
          </a:p>
        </p:txBody>
      </p:sp>
      <p:pic>
        <p:nvPicPr>
          <p:cNvPr id="78854" name="Picture 6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914400"/>
            <a:ext cx="6000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762000" y="1524000"/>
            <a:ext cx="75438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3300"/>
                </a:solidFill>
                <a:latin typeface="Times New Roman" pitchFamily="18" charset="0"/>
              </a:rPr>
              <a:t>Alice:</a:t>
            </a:r>
            <a:r>
              <a:rPr lang="en-US" altLang="zh-CN" sz="3200" b="1">
                <a:latin typeface="Times New Roman" pitchFamily="18" charset="0"/>
              </a:rPr>
              <a:t> No, we can’t. And we always have</a:t>
            </a:r>
          </a:p>
          <a:p>
            <a:r>
              <a:rPr lang="en-US" altLang="zh-CN" sz="3200" b="1">
                <a:latin typeface="Times New Roman" pitchFamily="18" charset="0"/>
              </a:rPr>
              <a:t>          to wear the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school uniform</a:t>
            </a:r>
            <a:r>
              <a:rPr lang="en-US" altLang="zh-CN" sz="3200" b="1">
                <a:latin typeface="Times New Roman" pitchFamily="18" charset="0"/>
              </a:rPr>
              <a:t>.</a:t>
            </a:r>
          </a:p>
          <a:p>
            <a:r>
              <a:rPr lang="en-US" altLang="zh-CN" sz="3200" b="1">
                <a:solidFill>
                  <a:srgbClr val="660066"/>
                </a:solidFill>
                <a:latin typeface="Times New Roman" pitchFamily="18" charset="0"/>
              </a:rPr>
              <a:t>John:</a:t>
            </a:r>
            <a:r>
              <a:rPr lang="en-US" altLang="zh-CN" sz="3200" b="1">
                <a:latin typeface="Times New Roman" pitchFamily="18" charset="0"/>
              </a:rPr>
              <a:t> I see.</a:t>
            </a:r>
          </a:p>
          <a:p>
            <a:r>
              <a:rPr lang="en-US" altLang="zh-CN" sz="3200" b="1">
                <a:solidFill>
                  <a:srgbClr val="003300"/>
                </a:solidFill>
                <a:latin typeface="Times New Roman" pitchFamily="18" charset="0"/>
              </a:rPr>
              <a:t>Alice:</a:t>
            </a:r>
            <a:r>
              <a:rPr lang="en-US" altLang="zh-CN" sz="3200" b="1">
                <a:latin typeface="Times New Roman" pitchFamily="18" charset="0"/>
              </a:rPr>
              <a:t> Oh, and we also have to be quiet in</a:t>
            </a:r>
          </a:p>
          <a:p>
            <a:r>
              <a:rPr lang="en-US" altLang="zh-CN" sz="3200" b="1">
                <a:latin typeface="Times New Roman" pitchFamily="18" charset="0"/>
              </a:rPr>
              <a:t>            the library.</a:t>
            </a:r>
          </a:p>
        </p:txBody>
      </p:sp>
      <p:pic>
        <p:nvPicPr>
          <p:cNvPr id="79877" name="Picture 5" descr="MM9002838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876800"/>
            <a:ext cx="1676400" cy="160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0"/>
            <a:ext cx="2808288" cy="1143000"/>
          </a:xfrm>
        </p:spPr>
        <p:txBody>
          <a:bodyPr/>
          <a:lstStyle/>
          <a:p>
            <a:pPr algn="l"/>
            <a:r>
              <a:rPr lang="en-US" altLang="zh-CN" b="1">
                <a:solidFill>
                  <a:srgbClr val="000099"/>
                </a:solidFill>
              </a:rPr>
              <a:t>Practice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322638" cy="2836863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/>
              <a:t> </a:t>
            </a:r>
            <a:r>
              <a:rPr lang="en-US" altLang="zh-CN" sz="3600" b="1">
                <a:solidFill>
                  <a:schemeClr val="tx2"/>
                </a:solidFill>
                <a:latin typeface="Times New Roman" pitchFamily="18" charset="0"/>
              </a:rPr>
              <a:t>Can we …?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b="1">
                <a:solidFill>
                  <a:srgbClr val="800000"/>
                </a:solidFill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Yes ,we can 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  No, we can’t.</a:t>
            </a:r>
          </a:p>
        </p:txBody>
      </p:sp>
      <p:sp>
        <p:nvSpPr>
          <p:cNvPr id="39940" name="AutoShape 4"/>
          <p:cNvSpPr>
            <a:spLocks/>
          </p:cNvSpPr>
          <p:nvPr/>
        </p:nvSpPr>
        <p:spPr bwMode="auto">
          <a:xfrm>
            <a:off x="539750" y="2708275"/>
            <a:ext cx="300038" cy="987425"/>
          </a:xfrm>
          <a:prstGeom prst="leftBrace">
            <a:avLst>
              <a:gd name="adj1" fmla="val 27425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2400" b="1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800600" y="2286000"/>
            <a:ext cx="3276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>
            <p:ph type="body" sz="half" idx="2"/>
          </p:nvPr>
        </p:nvSpPr>
        <p:spPr>
          <a:xfrm>
            <a:off x="4114800" y="2362200"/>
            <a:ext cx="4319588" cy="3600450"/>
          </a:xfrm>
          <a:solidFill>
            <a:srgbClr val="33CCCC">
              <a:alpha val="70000"/>
            </a:srgbClr>
          </a:solidFill>
          <a:ln/>
        </p:spPr>
        <p:txBody>
          <a:bodyPr wrap="none"/>
          <a:lstStyle/>
          <a:p>
            <a:r>
              <a:rPr lang="en-US" altLang="zh-CN" sz="3200" b="1">
                <a:latin typeface="Times New Roman" pitchFamily="18" charset="0"/>
              </a:rPr>
              <a:t>eat in class</a:t>
            </a:r>
          </a:p>
          <a:p>
            <a:r>
              <a:rPr lang="en-US" altLang="zh-CN" sz="3200" b="1">
                <a:latin typeface="Times New Roman" pitchFamily="18" charset="0"/>
              </a:rPr>
              <a:t>listen to music outside</a:t>
            </a:r>
          </a:p>
          <a:p>
            <a:r>
              <a:rPr lang="en-US" altLang="zh-CN" sz="3200" b="1">
                <a:latin typeface="Times New Roman" pitchFamily="18" charset="0"/>
              </a:rPr>
              <a:t>wear hats in school</a:t>
            </a:r>
          </a:p>
          <a:p>
            <a:r>
              <a:rPr lang="en-US" altLang="zh-CN" sz="3200" b="1">
                <a:latin typeface="Times New Roman" pitchFamily="18" charset="0"/>
              </a:rPr>
              <a:t>fight in class</a:t>
            </a:r>
          </a:p>
          <a:p>
            <a:r>
              <a:rPr lang="en-US" altLang="zh-CN" sz="3200" b="1">
                <a:latin typeface="Times New Roman" pitchFamily="18" charset="0"/>
              </a:rPr>
              <a:t>speak loudly in the </a:t>
            </a:r>
          </a:p>
          <a:p>
            <a:pPr>
              <a:buFontTx/>
              <a:buNone/>
            </a:pPr>
            <a:r>
              <a:rPr lang="en-US" altLang="zh-CN" sz="3200" b="1">
                <a:latin typeface="Times New Roman" pitchFamily="18" charset="0"/>
              </a:rPr>
              <a:t>    library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84" name="Group 40"/>
          <p:cNvGraphicFramePr>
            <a:graphicFrameLocks noGrp="1"/>
          </p:cNvGraphicFramePr>
          <p:nvPr>
            <p:ph/>
          </p:nvPr>
        </p:nvGraphicFramePr>
        <p:xfrm>
          <a:off x="152400" y="949325"/>
          <a:ext cx="8856663" cy="5451475"/>
        </p:xfrm>
        <a:graphic>
          <a:graphicData uri="http://schemas.openxmlformats.org/drawingml/2006/table">
            <a:tbl>
              <a:tblPr/>
              <a:tblGrid>
                <a:gridCol w="4410075"/>
                <a:gridCol w="4446588"/>
              </a:tblGrid>
              <a:tr h="914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Don’t run in the hallways. </a:t>
                      </a:r>
                    </a:p>
                  </a:txBody>
                  <a:tcPr marL="89990" marR="89990" marT="46794" marB="46794" anchor="ctr" horzOverflow="overflow">
                    <a:lnL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Don’t fight.</a:t>
                      </a:r>
                    </a:p>
                  </a:txBody>
                  <a:tcPr marL="89990" marR="89990" marT="46794" marB="46794" anchor="ctr" horzOverflow="overflow">
                    <a:lnL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are the rules?</a:t>
                      </a:r>
                    </a:p>
                  </a:txBody>
                  <a:tcPr marL="89990" marR="89990" marT="46794" marB="46794" anchor="ctr" horzOverflow="overflow">
                    <a:lnL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We must be on time for class.</a:t>
                      </a:r>
                    </a:p>
                  </a:txBody>
                  <a:tcPr marL="89990" marR="89990" marT="46794" marB="46794" anchor="ctr" horzOverflow="overflow">
                    <a:lnL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 we eat in the classroom?</a:t>
                      </a:r>
                    </a:p>
                  </a:txBody>
                  <a:tcPr marL="89990" marR="89990" marT="46794" marB="46794" anchor="ctr" horzOverflow="overflow">
                    <a:lnL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No, we can’t, but we can eat in the dining hall.</a:t>
                      </a:r>
                    </a:p>
                  </a:txBody>
                  <a:tcPr marL="89990" marR="89990" marT="46794" marB="46794" anchor="ctr" horzOverflow="overflow">
                    <a:lnL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 we wear a hat in class?</a:t>
                      </a:r>
                    </a:p>
                  </a:txBody>
                  <a:tcPr marL="89990" marR="89990" marT="46794" marB="46794" anchor="ctr" horzOverflow="overflow">
                    <a:lnL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6088" algn="l"/>
                        </a:tabLst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Yes,we can. / No,we can’t.</a:t>
                      </a:r>
                    </a:p>
                  </a:txBody>
                  <a:tcPr marL="89990" marR="89990" marT="46794" marB="46794" anchor="ctr" horzOverflow="overflow">
                    <a:lnL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00012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Does he have to wear a uniform at school?</a:t>
                      </a:r>
                    </a:p>
                  </a:txBody>
                  <a:tcPr marL="89990" marR="89990" marT="46794" marB="46794" anchor="ctr" horzOverflow="overflow">
                    <a:lnL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Yes, he does. / No, he doesn’t.</a:t>
                      </a:r>
                    </a:p>
                  </a:txBody>
                  <a:tcPr marL="89990" marR="89990" marT="46794" marB="46794" anchor="ctr" horzOverflow="overflow">
                    <a:lnL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do you have to do?</a:t>
                      </a:r>
                    </a:p>
                  </a:txBody>
                  <a:tcPr marL="89990" marR="89990" marT="46794" marB="46794" anchor="ctr" horzOverflow="overflow">
                    <a:lnL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We have to be quiet in the library.</a:t>
                      </a:r>
                    </a:p>
                  </a:txBody>
                  <a:tcPr marL="89990" marR="89990" marT="46794" marB="46794" anchor="ctr" horzOverflow="overflow">
                    <a:lnL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C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82969" name="Oval 25"/>
          <p:cNvSpPr>
            <a:spLocks noChangeArrowheads="1"/>
          </p:cNvSpPr>
          <p:nvPr/>
        </p:nvSpPr>
        <p:spPr bwMode="auto">
          <a:xfrm>
            <a:off x="2946400" y="160338"/>
            <a:ext cx="3454400" cy="828675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91429" tIns="45715" rIns="91429" bIns="45715" anchor="ctr"/>
          <a:lstStyle/>
          <a:p>
            <a:pPr algn="ctr" defTabSz="912813" eaLnBrk="0" hangingPunct="0"/>
            <a:r>
              <a:rPr lang="en-US" altLang="zh-CN" sz="2900" b="1">
                <a:solidFill>
                  <a:srgbClr val="0000CC"/>
                </a:solidFill>
                <a:latin typeface="Times New Roman" pitchFamily="18" charset="0"/>
              </a:rPr>
              <a:t>Grammar Focus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4" descr="p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9" t="34610" r="55927" b="50969"/>
          <a:stretch>
            <a:fillRect/>
          </a:stretch>
        </p:blipFill>
        <p:spPr bwMode="auto">
          <a:xfrm>
            <a:off x="762000" y="2133600"/>
            <a:ext cx="3505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222250" y="533400"/>
            <a:ext cx="8921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</a:rPr>
              <a:t>3a. Write the rules for the school library.</a:t>
            </a: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5410200" y="1905000"/>
            <a:ext cx="2778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Library Rules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4937125" y="2530475"/>
            <a:ext cx="522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1.</a:t>
            </a:r>
          </a:p>
        </p:txBody>
      </p:sp>
      <p:sp>
        <p:nvSpPr>
          <p:cNvPr id="80906" name="Line 10"/>
          <p:cNvSpPr>
            <a:spLocks noChangeShapeType="1"/>
          </p:cNvSpPr>
          <p:nvPr/>
        </p:nvSpPr>
        <p:spPr bwMode="auto">
          <a:xfrm flipV="1">
            <a:off x="5334000" y="2971800"/>
            <a:ext cx="304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4953000" y="3027363"/>
            <a:ext cx="5222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2.</a:t>
            </a:r>
          </a:p>
        </p:txBody>
      </p:sp>
      <p:sp>
        <p:nvSpPr>
          <p:cNvPr id="80911" name="Text Box 15"/>
          <p:cNvSpPr txBox="1">
            <a:spLocks noChangeArrowheads="1"/>
          </p:cNvSpPr>
          <p:nvPr/>
        </p:nvSpPr>
        <p:spPr bwMode="auto">
          <a:xfrm>
            <a:off x="4953000" y="3560763"/>
            <a:ext cx="5222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3.</a:t>
            </a:r>
          </a:p>
        </p:txBody>
      </p:sp>
      <p:sp>
        <p:nvSpPr>
          <p:cNvPr id="80912" name="Text Box 16"/>
          <p:cNvSpPr txBox="1">
            <a:spLocks noChangeArrowheads="1"/>
          </p:cNvSpPr>
          <p:nvPr/>
        </p:nvSpPr>
        <p:spPr bwMode="auto">
          <a:xfrm>
            <a:off x="4953000" y="4094163"/>
            <a:ext cx="5222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4.</a:t>
            </a:r>
          </a:p>
        </p:txBody>
      </p:sp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5715000" y="2438400"/>
            <a:ext cx="1854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itchFamily="18" charset="0"/>
                <a:ea typeface="EU-B1X" pitchFamily="65" charset="-122"/>
              </a:rPr>
              <a:t>Don’t talk.</a:t>
            </a:r>
            <a:r>
              <a:rPr lang="en-US" altLang="zh-CN" sz="2800" b="1">
                <a:latin typeface="Times New Roman" pitchFamily="18" charset="0"/>
                <a:ea typeface="EU-B1X" pitchFamily="65" charset="-122"/>
              </a:rPr>
              <a:t> </a:t>
            </a:r>
          </a:p>
        </p:txBody>
      </p:sp>
      <p:sp>
        <p:nvSpPr>
          <p:cNvPr id="80915" name="AutoShape 19"/>
          <p:cNvSpPr>
            <a:spLocks noChangeArrowheads="1"/>
          </p:cNvSpPr>
          <p:nvPr/>
        </p:nvSpPr>
        <p:spPr bwMode="auto">
          <a:xfrm>
            <a:off x="4800600" y="1752600"/>
            <a:ext cx="3886200" cy="3276600"/>
          </a:xfrm>
          <a:prstGeom prst="flowChartAlternateProcess">
            <a:avLst/>
          </a:prstGeom>
          <a:noFill/>
          <a:ln w="34925">
            <a:solidFill>
              <a:srgbClr val="CC99FF"/>
            </a:solidFill>
            <a:miter lim="800000"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99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80919" name="Text Box 23"/>
          <p:cNvSpPr txBox="1">
            <a:spLocks noChangeArrowheads="1"/>
          </p:cNvSpPr>
          <p:nvPr/>
        </p:nvSpPr>
        <p:spPr bwMode="auto">
          <a:xfrm>
            <a:off x="5791200" y="2971800"/>
            <a:ext cx="1735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  <a:ea typeface="EU-B1X" pitchFamily="65" charset="-122"/>
              </a:rPr>
              <a:t>Don’t eat.</a:t>
            </a:r>
            <a:r>
              <a:rPr lang="en-US" altLang="zh-CN" sz="2800" b="1">
                <a:latin typeface="Times New Roman" pitchFamily="18" charset="0"/>
                <a:ea typeface="EU-B1X" pitchFamily="65" charset="-122"/>
              </a:rPr>
              <a:t> </a:t>
            </a:r>
          </a:p>
        </p:txBody>
      </p:sp>
      <p:sp>
        <p:nvSpPr>
          <p:cNvPr id="80920" name="Text Box 24"/>
          <p:cNvSpPr txBox="1">
            <a:spLocks noChangeArrowheads="1"/>
          </p:cNvSpPr>
          <p:nvPr/>
        </p:nvSpPr>
        <p:spPr bwMode="auto">
          <a:xfrm>
            <a:off x="5334000" y="3581400"/>
            <a:ext cx="34131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  <a:ea typeface="EU-B1X" pitchFamily="65" charset="-122"/>
              </a:rPr>
              <a:t>Don’t listen to music.</a:t>
            </a:r>
            <a:r>
              <a:rPr lang="en-US" altLang="zh-CN" sz="2800" b="1">
                <a:latin typeface="Times New Roman" pitchFamily="18" charset="0"/>
                <a:ea typeface="EU-B1X" pitchFamily="65" charset="-122"/>
              </a:rPr>
              <a:t> </a:t>
            </a:r>
          </a:p>
        </p:txBody>
      </p:sp>
      <p:sp>
        <p:nvSpPr>
          <p:cNvPr id="80921" name="Text Box 25"/>
          <p:cNvSpPr txBox="1">
            <a:spLocks noChangeArrowheads="1"/>
          </p:cNvSpPr>
          <p:nvPr/>
        </p:nvSpPr>
        <p:spPr bwMode="auto">
          <a:xfrm>
            <a:off x="5410200" y="4114800"/>
            <a:ext cx="2970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  <a:ea typeface="EU-B1X" pitchFamily="65" charset="-122"/>
              </a:rPr>
              <a:t>Don’t take photos.</a:t>
            </a:r>
            <a:r>
              <a:rPr lang="en-US" altLang="zh-CN" sz="2800" b="1">
                <a:latin typeface="Times New Roman" pitchFamily="18" charset="0"/>
                <a:ea typeface="EU-B1X" pitchFamily="65" charset="-122"/>
              </a:rPr>
              <a:t> </a:t>
            </a:r>
          </a:p>
        </p:txBody>
      </p:sp>
      <p:sp>
        <p:nvSpPr>
          <p:cNvPr id="80922" name="Line 26"/>
          <p:cNvSpPr>
            <a:spLocks noChangeShapeType="1"/>
          </p:cNvSpPr>
          <p:nvPr/>
        </p:nvSpPr>
        <p:spPr bwMode="auto">
          <a:xfrm flipV="1">
            <a:off x="5334000" y="3505200"/>
            <a:ext cx="304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923" name="Line 27"/>
          <p:cNvSpPr>
            <a:spLocks noChangeShapeType="1"/>
          </p:cNvSpPr>
          <p:nvPr/>
        </p:nvSpPr>
        <p:spPr bwMode="auto">
          <a:xfrm flipV="1">
            <a:off x="5334000" y="4038600"/>
            <a:ext cx="304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924" name="Line 28"/>
          <p:cNvSpPr>
            <a:spLocks noChangeShapeType="1"/>
          </p:cNvSpPr>
          <p:nvPr/>
        </p:nvSpPr>
        <p:spPr bwMode="auto">
          <a:xfrm flipV="1">
            <a:off x="5334000" y="4572000"/>
            <a:ext cx="304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0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0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9" grpId="0"/>
      <p:bldP spid="80920" grpId="0"/>
      <p:bldP spid="809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04800" y="304800"/>
            <a:ext cx="86106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99"/>
                </a:solidFill>
              </a:rPr>
              <a:t>3b.</a:t>
            </a:r>
            <a:r>
              <a:rPr lang="en-US" altLang="zh-CN" sz="3200" b="1">
                <a:solidFill>
                  <a:srgbClr val="000099"/>
                </a:solidFill>
              </a:rPr>
              <a:t> Use the words to make questions about the rules.</a:t>
            </a:r>
            <a:endParaRPr lang="en-US" altLang="zh-CN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685800" y="1677988"/>
            <a:ext cx="6550025" cy="206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Be quiet?</a:t>
            </a:r>
          </a:p>
          <a:p>
            <a:pPr>
              <a:lnSpc>
                <a:spcPct val="80000"/>
              </a:lnSpc>
            </a:pPr>
            <a:endParaRPr lang="en-US" altLang="zh-CN" sz="3200" b="1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latin typeface="Times New Roman" pitchFamily="18" charset="0"/>
              </a:rPr>
              <a:t>Q: </a:t>
            </a:r>
            <a:r>
              <a:rPr lang="en-US" altLang="zh-CN" sz="2800" b="1" i="1">
                <a:latin typeface="Times New Roman" pitchFamily="18" charset="0"/>
              </a:rPr>
              <a:t>Does she have to be quiet in the library?</a:t>
            </a:r>
          </a:p>
          <a:p>
            <a:r>
              <a:rPr lang="en-US" altLang="zh-CN" sz="2800" b="1" i="1">
                <a:latin typeface="Times New Roman" pitchFamily="18" charset="0"/>
              </a:rPr>
              <a:t>                         (she/have to/in the library)?</a:t>
            </a:r>
          </a:p>
          <a:p>
            <a:r>
              <a:rPr lang="en-US" altLang="zh-CN" sz="2800" b="1">
                <a:latin typeface="Times New Roman" pitchFamily="18" charset="0"/>
              </a:rPr>
              <a:t>A:</a:t>
            </a:r>
            <a:r>
              <a:rPr lang="en-US" altLang="zh-CN" sz="2800" b="1" i="1">
                <a:latin typeface="Times New Roman" pitchFamily="18" charset="0"/>
              </a:rPr>
              <a:t> Yes,she does.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762000" y="4038600"/>
            <a:ext cx="7924800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Eat?</a:t>
            </a:r>
          </a:p>
          <a:p>
            <a:pPr>
              <a:lnSpc>
                <a:spcPct val="80000"/>
              </a:lnSpc>
            </a:pPr>
            <a:endParaRPr lang="en-US" altLang="zh-CN" sz="3200" b="1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latin typeface="Times New Roman" pitchFamily="18" charset="0"/>
              </a:rPr>
              <a:t>Q:</a:t>
            </a:r>
            <a:r>
              <a:rPr lang="en-US" altLang="zh-CN" b="1"/>
              <a:t>______________________________________________________</a:t>
            </a:r>
            <a:endParaRPr lang="en-US" altLang="zh-CN" sz="2800" b="1" i="1">
              <a:latin typeface="Times New Roman" pitchFamily="18" charset="0"/>
            </a:endParaRPr>
          </a:p>
          <a:p>
            <a:r>
              <a:rPr lang="en-US" altLang="zh-CN" sz="2800" b="1" i="1">
                <a:latin typeface="Times New Roman" pitchFamily="18" charset="0"/>
              </a:rPr>
              <a:t>                              (he/have to/in the dining hall)?</a:t>
            </a:r>
          </a:p>
          <a:p>
            <a:r>
              <a:rPr lang="en-US" altLang="zh-CN" sz="2800" b="1">
                <a:latin typeface="Times New Roman" pitchFamily="18" charset="0"/>
              </a:rPr>
              <a:t>A:__________________</a:t>
            </a: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1371600" y="4662488"/>
            <a:ext cx="59356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3300"/>
                </a:solidFill>
                <a:latin typeface="Times New Roman" pitchFamily="18" charset="0"/>
              </a:rPr>
              <a:t>Does he have to eat in the dining hall?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1371600" y="5562600"/>
            <a:ext cx="21193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3300"/>
                </a:solidFill>
                <a:latin typeface="Times New Roman" pitchFamily="18" charset="0"/>
              </a:rPr>
              <a:t>Yes, he does.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  <p:bldP spid="419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u=3999762,937440730&amp;gp=0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88" y="1258888"/>
            <a:ext cx="1800225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u=3084856895,4203645834&amp;gp=1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58888"/>
            <a:ext cx="1800225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u=533292510,1132265200&amp;gp=2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038600"/>
            <a:ext cx="1800225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900113" y="333375"/>
            <a:ext cx="6696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99"/>
                </a:solidFill>
              </a:rPr>
              <a:t>What do these signs mean?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348038" y="3357563"/>
            <a:ext cx="1944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 b="1">
                <a:solidFill>
                  <a:srgbClr val="000099"/>
                </a:solidFill>
                <a:latin typeface="Times New Roman" pitchFamily="18" charset="0"/>
              </a:rPr>
              <a:t>rules</a:t>
            </a:r>
          </a:p>
        </p:txBody>
      </p:sp>
      <p:pic>
        <p:nvPicPr>
          <p:cNvPr id="14343" name="Picture 7" descr="u=209672929,432736773&amp;gp=1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076700"/>
            <a:ext cx="1800225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u=1857517376,1329123954&amp;gp=2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219200"/>
            <a:ext cx="1800225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u=2710549650,2176575049&amp;gp=2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76700"/>
            <a:ext cx="1800225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685800" y="685800"/>
            <a:ext cx="7924800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Listen to music?</a:t>
            </a:r>
          </a:p>
          <a:p>
            <a:pPr>
              <a:lnSpc>
                <a:spcPct val="80000"/>
              </a:lnSpc>
            </a:pPr>
            <a:endParaRPr lang="en-US" altLang="zh-CN" sz="3200" b="1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latin typeface="Times New Roman" pitchFamily="18" charset="0"/>
              </a:rPr>
              <a:t>Q:</a:t>
            </a:r>
            <a:r>
              <a:rPr lang="en-US" altLang="zh-CN" b="1"/>
              <a:t>______________________________________________________</a:t>
            </a:r>
            <a:endParaRPr lang="en-US" altLang="zh-CN" sz="2800" b="1" i="1">
              <a:latin typeface="Times New Roman" pitchFamily="18" charset="0"/>
            </a:endParaRPr>
          </a:p>
          <a:p>
            <a:r>
              <a:rPr lang="en-US" altLang="zh-CN" sz="2800" b="1" i="1">
                <a:latin typeface="Times New Roman" pitchFamily="18" charset="0"/>
              </a:rPr>
              <a:t>                                        (we/can/in the hallways)?</a:t>
            </a:r>
          </a:p>
          <a:p>
            <a:r>
              <a:rPr lang="en-US" altLang="zh-CN" sz="2800" b="1">
                <a:latin typeface="Times New Roman" pitchFamily="18" charset="0"/>
              </a:rPr>
              <a:t>A:__________________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609600" y="3657600"/>
            <a:ext cx="7924800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Wear a hat?</a:t>
            </a:r>
          </a:p>
          <a:p>
            <a:pPr>
              <a:lnSpc>
                <a:spcPct val="80000"/>
              </a:lnSpc>
            </a:pPr>
            <a:endParaRPr lang="en-US" altLang="zh-CN" sz="3200" b="1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latin typeface="Times New Roman" pitchFamily="18" charset="0"/>
              </a:rPr>
              <a:t>Q:</a:t>
            </a:r>
            <a:r>
              <a:rPr lang="en-US" altLang="zh-CN" b="1"/>
              <a:t>______________________________________________________</a:t>
            </a:r>
            <a:endParaRPr lang="en-US" altLang="zh-CN" sz="2800" b="1" i="1">
              <a:latin typeface="Times New Roman" pitchFamily="18" charset="0"/>
            </a:endParaRPr>
          </a:p>
          <a:p>
            <a:r>
              <a:rPr lang="en-US" altLang="zh-CN" sz="2800" b="1" i="1">
                <a:latin typeface="Times New Roman" pitchFamily="18" charset="0"/>
              </a:rPr>
              <a:t>                              (we/can/in the classroom)?</a:t>
            </a:r>
          </a:p>
          <a:p>
            <a:r>
              <a:rPr lang="en-US" altLang="zh-CN" sz="2800" b="1">
                <a:latin typeface="Times New Roman" pitchFamily="18" charset="0"/>
              </a:rPr>
              <a:t>A:__________________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1219200" y="1309688"/>
            <a:ext cx="61229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3300"/>
                </a:solidFill>
                <a:latin typeface="Times New Roman" pitchFamily="18" charset="0"/>
              </a:rPr>
              <a:t>Can we listen to music in the hallways?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1219200" y="2209800"/>
            <a:ext cx="2160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3300"/>
                </a:solidFill>
                <a:latin typeface="Times New Roman" pitchFamily="18" charset="0"/>
              </a:rPr>
              <a:t>No, we can’t.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1143000" y="4343400"/>
            <a:ext cx="57451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3300"/>
                </a:solidFill>
                <a:latin typeface="Times New Roman" pitchFamily="18" charset="0"/>
              </a:rPr>
              <a:t>Can we wear a hat in the classroom?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1143000" y="5181600"/>
            <a:ext cx="2160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3300"/>
                </a:solidFill>
                <a:latin typeface="Times New Roman" pitchFamily="18" charset="0"/>
              </a:rPr>
              <a:t>No, we can’t.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/>
      <p:bldP spid="83975" grpId="0"/>
      <p:bldP spid="83976" grpId="0"/>
      <p:bldP spid="8397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590800"/>
            <a:ext cx="4876800" cy="2667000"/>
          </a:xfrm>
          <a:solidFill>
            <a:srgbClr val="008000">
              <a:alpha val="24001"/>
            </a:srgbClr>
          </a:solidFill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zh-CN" b="1">
                <a:latin typeface="Times New Roman" pitchFamily="18" charset="0"/>
              </a:rPr>
              <a:t>We can eat in class.</a:t>
            </a:r>
          </a:p>
          <a:p>
            <a:pPr marL="609600" indent="-609600">
              <a:buFontTx/>
              <a:buAutoNum type="arabicPeriod"/>
            </a:pPr>
            <a:r>
              <a:rPr lang="en-US" altLang="zh-CN" b="1">
                <a:latin typeface="Times New Roman" pitchFamily="18" charset="0"/>
              </a:rPr>
              <a:t>We don’t have to come to school every day.</a:t>
            </a:r>
          </a:p>
          <a:p>
            <a:pPr marL="609600" indent="-609600">
              <a:buFontTx/>
              <a:buAutoNum type="arabicPeriod"/>
            </a:pPr>
            <a:r>
              <a:rPr lang="en-US" altLang="zh-CN" b="1">
                <a:latin typeface="Times New Roman" pitchFamily="18" charset="0"/>
              </a:rPr>
              <a:t>…</a:t>
            </a: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88392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99"/>
                </a:solidFill>
              </a:rPr>
              <a:t>3c.</a:t>
            </a:r>
            <a:r>
              <a:rPr lang="en-US" altLang="zh-CN" sz="3200" b="1">
                <a:solidFill>
                  <a:srgbClr val="000099"/>
                </a:solidFill>
              </a:rPr>
              <a:t> Make up five cool rules for your dream school. Share your rules with the class. Your classmates vote for the Coolest School!</a:t>
            </a:r>
            <a:endParaRPr lang="en-US" altLang="zh-CN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4267200" y="4495800"/>
            <a:ext cx="4876800" cy="2362200"/>
          </a:xfrm>
          <a:prstGeom prst="wedgeEllipseCallout">
            <a:avLst>
              <a:gd name="adj1" fmla="val -57551"/>
              <a:gd name="adj2" fmla="val -4603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2800" b="1">
                <a:solidFill>
                  <a:srgbClr val="800000"/>
                </a:solidFill>
                <a:latin typeface="Times New Roman" pitchFamily="18" charset="0"/>
              </a:rPr>
              <a:t>At my dream school, we don’t have to come to school every day. We 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696075" cy="719138"/>
          </a:xfrm>
          <a:noFill/>
          <a:ln/>
        </p:spPr>
        <p:txBody>
          <a:bodyPr wrap="none"/>
          <a:lstStyle/>
          <a:p>
            <a:r>
              <a:rPr lang="en-US" altLang="zh-CN" sz="3600" b="1">
                <a:solidFill>
                  <a:srgbClr val="000099"/>
                </a:solidFill>
              </a:rPr>
              <a:t>4. Make our school rules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539750" y="1052513"/>
            <a:ext cx="8208963" cy="533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Dear students: </a:t>
            </a:r>
          </a:p>
          <a:p>
            <a:r>
              <a:rPr lang="en-US" altLang="zh-CN" sz="2800" b="1">
                <a:latin typeface="Times New Roman" pitchFamily="18" charset="0"/>
              </a:rPr>
              <a:t>      In order that we can have a good environment (</a:t>
            </a:r>
            <a:r>
              <a:rPr lang="zh-CN" altLang="en-US" sz="2800" b="1">
                <a:latin typeface="Times New Roman" pitchFamily="18" charset="0"/>
              </a:rPr>
              <a:t>环境</a:t>
            </a:r>
            <a:r>
              <a:rPr lang="en-US" altLang="zh-CN" sz="2800" b="1">
                <a:latin typeface="Times New Roman" pitchFamily="18" charset="0"/>
              </a:rPr>
              <a:t>). We should have some rules in our school. Here are some suggestions, we hope that all of us can have a look at them. </a:t>
            </a:r>
          </a:p>
          <a:p>
            <a:r>
              <a:rPr lang="en-US" altLang="zh-CN" sz="2800" b="1">
                <a:latin typeface="Times New Roman" pitchFamily="18" charset="0"/>
              </a:rPr>
              <a:t>   1. Don’t sleep in class.</a:t>
            </a:r>
          </a:p>
          <a:p>
            <a:r>
              <a:rPr lang="en-US" altLang="zh-CN" sz="2800" b="1">
                <a:latin typeface="Times New Roman" pitchFamily="18" charset="0"/>
              </a:rPr>
              <a:t>   2. Clean the classroom everyday.</a:t>
            </a:r>
          </a:p>
          <a:p>
            <a:r>
              <a:rPr lang="en-US" altLang="zh-CN" sz="2800" b="1">
                <a:latin typeface="Times New Roman" pitchFamily="18" charset="0"/>
              </a:rPr>
              <a:t>   3. __________________________</a:t>
            </a:r>
          </a:p>
          <a:p>
            <a:r>
              <a:rPr lang="en-US" altLang="zh-CN" sz="2800" b="1">
                <a:latin typeface="Times New Roman" pitchFamily="18" charset="0"/>
              </a:rPr>
              <a:t>   4. __________________________</a:t>
            </a:r>
          </a:p>
          <a:p>
            <a:r>
              <a:rPr lang="en-US" altLang="zh-CN" sz="2800" b="1">
                <a:latin typeface="Times New Roman" pitchFamily="18" charset="0"/>
              </a:rPr>
              <a:t>   5. __________________________</a:t>
            </a:r>
          </a:p>
          <a:p>
            <a:r>
              <a:rPr lang="en-US" altLang="zh-CN" sz="2800" b="1">
                <a:latin typeface="Times New Roman" pitchFamily="18" charset="0"/>
              </a:rPr>
              <a:t>   6. __________________________</a:t>
            </a:r>
          </a:p>
          <a:p>
            <a:r>
              <a:rPr lang="en-US" altLang="zh-CN" sz="2800" b="1">
                <a:latin typeface="Times New Roman" pitchFamily="18" charset="0"/>
              </a:rPr>
              <a:t>                                                                Yours</a:t>
            </a:r>
            <a:r>
              <a:rPr lang="en-US" altLang="zh-CN" sz="3600" b="1"/>
              <a:t> </a:t>
            </a:r>
            <a:r>
              <a:rPr lang="en-US" altLang="zh-CN" sz="3600" b="1">
                <a:latin typeface="Times New Roman" pitchFamily="18" charset="0"/>
              </a:rPr>
              <a:t>____</a:t>
            </a:r>
            <a:endParaRPr lang="en-US" altLang="zh-CN" sz="36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23850" y="1341438"/>
            <a:ext cx="8424863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1.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祈使句</a:t>
            </a:r>
            <a:r>
              <a:rPr lang="zh-CN" altLang="en-US" sz="3200" b="1">
                <a:latin typeface="Times New Roman" pitchFamily="18" charset="0"/>
              </a:rPr>
              <a:t>是表示请求、命令、叮嘱、号召、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劝告等的句子</a:t>
            </a:r>
            <a:r>
              <a:rPr lang="en-US" altLang="zh-CN" sz="3200" b="1">
                <a:latin typeface="Times New Roman" pitchFamily="18" charset="0"/>
              </a:rPr>
              <a:t>; </a:t>
            </a:r>
            <a:r>
              <a:rPr lang="zh-CN" altLang="en-US" sz="3200" b="1">
                <a:latin typeface="Times New Roman" pitchFamily="18" charset="0"/>
              </a:rPr>
              <a:t>通常省略主语</a:t>
            </a:r>
            <a:r>
              <a:rPr lang="en-US" altLang="zh-CN" sz="3200" b="1">
                <a:latin typeface="Times New Roman" pitchFamily="18" charset="0"/>
              </a:rPr>
              <a:t>you; </a:t>
            </a:r>
            <a:r>
              <a:rPr lang="zh-CN" altLang="en-US" sz="3200" b="1">
                <a:latin typeface="Times New Roman" pitchFamily="18" charset="0"/>
              </a:rPr>
              <a:t>句中谓语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动词用动词原形</a:t>
            </a:r>
            <a:r>
              <a:rPr lang="en-US" altLang="zh-CN" sz="3200" b="1">
                <a:latin typeface="Times New Roman" pitchFamily="18" charset="0"/>
              </a:rPr>
              <a:t>; </a:t>
            </a:r>
            <a:r>
              <a:rPr lang="zh-CN" altLang="en-US" sz="3200" b="1">
                <a:latin typeface="Times New Roman" pitchFamily="18" charset="0"/>
              </a:rPr>
              <a:t>句尾一般用降调</a:t>
            </a:r>
            <a:r>
              <a:rPr lang="en-US" altLang="zh-CN" sz="3200" b="1">
                <a:latin typeface="Times New Roman" pitchFamily="18" charset="0"/>
              </a:rPr>
              <a:t>; </a:t>
            </a:r>
            <a:r>
              <a:rPr lang="zh-CN" altLang="en-US" sz="3200" b="1">
                <a:latin typeface="Times New Roman" pitchFamily="18" charset="0"/>
              </a:rPr>
              <a:t>祈使句的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开头是动词原形</a:t>
            </a:r>
            <a:r>
              <a:rPr lang="zh-CN" altLang="en-US" sz="3600" b="1"/>
              <a:t>。</a:t>
            </a:r>
            <a:endParaRPr lang="zh-CN" altLang="en-US" sz="3200" b="1">
              <a:latin typeface="Times New Roman" pitchFamily="18" charset="0"/>
            </a:endParaRP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祈使句有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肯定</a:t>
            </a:r>
            <a:r>
              <a:rPr lang="zh-CN" altLang="en-US" sz="3200" b="1">
                <a:latin typeface="Times New Roman" pitchFamily="18" charset="0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否定</a:t>
            </a:r>
            <a:r>
              <a:rPr lang="zh-CN" altLang="en-US" sz="3200" b="1">
                <a:latin typeface="Times New Roman" pitchFamily="18" charset="0"/>
              </a:rPr>
              <a:t>两种：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e.g.  Look out!   </a:t>
            </a:r>
            <a:r>
              <a:rPr lang="zh-CN" altLang="en-US" sz="3200" b="1">
                <a:latin typeface="Times New Roman" pitchFamily="18" charset="0"/>
              </a:rPr>
              <a:t>小心！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       </a:t>
            </a:r>
            <a:r>
              <a:rPr lang="en-US" altLang="zh-CN" sz="3200" b="1">
                <a:latin typeface="Times New Roman" pitchFamily="18" charset="0"/>
              </a:rPr>
              <a:t>Wait here for me!   </a:t>
            </a:r>
            <a:r>
              <a:rPr lang="zh-CN" altLang="en-US" sz="3200" b="1">
                <a:latin typeface="Times New Roman" pitchFamily="18" charset="0"/>
              </a:rPr>
              <a:t>在这等我！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200400" y="457200"/>
            <a:ext cx="2689225" cy="88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4000" b="1">
                <a:solidFill>
                  <a:srgbClr val="000099"/>
                </a:solidFill>
              </a:rPr>
              <a:t>Grammar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95288" y="549275"/>
            <a:ext cx="8353425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       Come in, please!  </a:t>
            </a:r>
            <a:r>
              <a:rPr lang="zh-CN" altLang="en-US" sz="3200" b="1">
                <a:latin typeface="Times New Roman" pitchFamily="18" charset="0"/>
              </a:rPr>
              <a:t>请进！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　   </a:t>
            </a:r>
            <a:r>
              <a:rPr lang="en-US" altLang="zh-CN" sz="3200" b="1">
                <a:latin typeface="Times New Roman" pitchFamily="18" charset="0"/>
              </a:rPr>
              <a:t>Sit down, please.  </a:t>
            </a:r>
            <a:r>
              <a:rPr lang="zh-CN" altLang="en-US" sz="3200" b="1">
                <a:latin typeface="Times New Roman" pitchFamily="18" charset="0"/>
              </a:rPr>
              <a:t>请坐。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　   </a:t>
            </a:r>
            <a:r>
              <a:rPr lang="en-US" altLang="zh-CN" sz="3200" b="1">
                <a:latin typeface="Times New Roman" pitchFamily="18" charset="0"/>
              </a:rPr>
              <a:t>Let's go home. </a:t>
            </a:r>
            <a:r>
              <a:rPr lang="zh-CN" altLang="en-US" sz="3200" b="1">
                <a:latin typeface="Times New Roman" pitchFamily="18" charset="0"/>
              </a:rPr>
              <a:t>我们回家吧。 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否定</a:t>
            </a:r>
            <a:r>
              <a:rPr lang="zh-CN" altLang="en-US" sz="3200" b="1">
                <a:latin typeface="Times New Roman" pitchFamily="18" charset="0"/>
              </a:rPr>
              <a:t>的祈使句是在动词前</a:t>
            </a:r>
            <a:r>
              <a:rPr lang="en-US" altLang="zh-CN" sz="3200" b="1">
                <a:latin typeface="Times New Roman" pitchFamily="18" charset="0"/>
              </a:rPr>
              <a:t>(</a:t>
            </a:r>
            <a:r>
              <a:rPr lang="zh-CN" altLang="en-US" sz="3200" b="1">
                <a:latin typeface="Times New Roman" pitchFamily="18" charset="0"/>
              </a:rPr>
              <a:t>即句首</a:t>
            </a:r>
            <a:r>
              <a:rPr lang="en-US" altLang="zh-CN" sz="3200" b="1">
                <a:latin typeface="Times New Roman" pitchFamily="18" charset="0"/>
              </a:rPr>
              <a:t>)</a:t>
            </a:r>
            <a:r>
              <a:rPr lang="zh-CN" altLang="en-US" sz="3200" b="1">
                <a:latin typeface="Times New Roman" pitchFamily="18" charset="0"/>
              </a:rPr>
              <a:t>加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Don't</a:t>
            </a:r>
            <a:r>
              <a:rPr lang="en-US" altLang="zh-CN" sz="3200" b="1">
                <a:latin typeface="Times New Roman" pitchFamily="18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e.g.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Don't</a:t>
            </a:r>
            <a:r>
              <a:rPr lang="en-US" altLang="zh-CN" sz="3200" b="1">
                <a:latin typeface="Times New Roman" pitchFamily="18" charset="0"/>
              </a:rPr>
              <a:t> talk in class!    </a:t>
            </a:r>
            <a:r>
              <a:rPr lang="zh-CN" altLang="en-US" sz="3200" b="1">
                <a:latin typeface="Times New Roman" pitchFamily="18" charset="0"/>
              </a:rPr>
              <a:t>不要在课常上讲话！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Don't</a:t>
            </a:r>
            <a:r>
              <a:rPr lang="en-US" altLang="zh-CN" sz="3200" b="1">
                <a:latin typeface="Times New Roman" pitchFamily="18" charset="0"/>
              </a:rPr>
              <a:t> open the window!   </a:t>
            </a:r>
            <a:r>
              <a:rPr lang="zh-CN" altLang="en-US" sz="3200" b="1">
                <a:latin typeface="Times New Roman" pitchFamily="18" charset="0"/>
              </a:rPr>
              <a:t>别开窗！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lang="en-US" altLang="zh-CN" sz="3200" b="1">
                <a:latin typeface="Times New Roman" pitchFamily="18" charset="0"/>
              </a:rPr>
              <a:t> be late for school.  </a:t>
            </a:r>
            <a:r>
              <a:rPr lang="zh-CN" altLang="en-US" sz="3200" b="1">
                <a:latin typeface="Times New Roman" pitchFamily="18" charset="0"/>
              </a:rPr>
              <a:t>上学别迟到 </a:t>
            </a:r>
            <a:r>
              <a:rPr lang="en-US" altLang="zh-CN" sz="3200" b="1">
                <a:latin typeface="Times New Roman" pitchFamily="18" charset="0"/>
              </a:rPr>
              <a:t>!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       Don’t</a:t>
            </a:r>
            <a:r>
              <a:rPr lang="en-US" altLang="zh-CN" sz="3200" b="1">
                <a:latin typeface="Times New Roman" pitchFamily="18" charset="0"/>
              </a:rPr>
              <a:t> smoking!                 </a:t>
            </a:r>
            <a:r>
              <a:rPr lang="zh-CN" altLang="en-US" sz="3200" b="1">
                <a:latin typeface="Times New Roman" pitchFamily="18" charset="0"/>
              </a:rPr>
              <a:t>别吸烟</a:t>
            </a:r>
            <a:r>
              <a:rPr lang="en-US" altLang="zh-CN" sz="3200" b="1">
                <a:latin typeface="Times New Roman" pitchFamily="18" charset="0"/>
              </a:rPr>
              <a:t>!</a:t>
            </a:r>
            <a:endParaRPr lang="en-US" altLang="zh-CN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04813"/>
            <a:ext cx="7427913" cy="1012825"/>
          </a:xfrm>
        </p:spPr>
        <p:txBody>
          <a:bodyPr/>
          <a:lstStyle/>
          <a:p>
            <a:r>
              <a:rPr lang="en-US" altLang="zh-CN" sz="4000" b="1">
                <a:solidFill>
                  <a:srgbClr val="000099"/>
                </a:solidFill>
                <a:latin typeface="Times New Roman" pitchFamily="18" charset="0"/>
              </a:rPr>
              <a:t>2. </a:t>
            </a:r>
            <a:r>
              <a:rPr lang="zh-CN" altLang="en-US" sz="4000" b="1">
                <a:solidFill>
                  <a:srgbClr val="000099"/>
                </a:solidFill>
                <a:latin typeface="Times New Roman" pitchFamily="18" charset="0"/>
              </a:rPr>
              <a:t>情态动词</a:t>
            </a:r>
            <a:r>
              <a:rPr lang="en-US" altLang="zh-CN" sz="4000" b="1">
                <a:solidFill>
                  <a:srgbClr val="000099"/>
                </a:solidFill>
                <a:latin typeface="Times New Roman" pitchFamily="18" charset="0"/>
              </a:rPr>
              <a:t>have to </a:t>
            </a:r>
            <a:r>
              <a:rPr lang="zh-CN" altLang="en-US" sz="4000" b="1">
                <a:solidFill>
                  <a:srgbClr val="000099"/>
                </a:solidFill>
                <a:latin typeface="Times New Roman" pitchFamily="18" charset="0"/>
              </a:rPr>
              <a:t>的用法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have to</a:t>
            </a:r>
            <a:r>
              <a:rPr lang="zh-CN" altLang="en-US" b="1">
                <a:latin typeface="Times New Roman" pitchFamily="18" charset="0"/>
              </a:rPr>
              <a:t>意思是“必须、不得不”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它侧重于客观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上的必要和外界的权威。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1) </a:t>
            </a:r>
            <a:r>
              <a:rPr lang="zh-CN" altLang="en-US" b="1">
                <a:solidFill>
                  <a:srgbClr val="000099"/>
                </a:solidFill>
                <a:latin typeface="Times New Roman" pitchFamily="18" charset="0"/>
              </a:rPr>
              <a:t>结构</a:t>
            </a:r>
            <a:r>
              <a:rPr lang="en-US" altLang="zh-CN" b="1">
                <a:solidFill>
                  <a:srgbClr val="000099"/>
                </a:solidFill>
                <a:latin typeface="Times New Roman" pitchFamily="18" charset="0"/>
              </a:rPr>
              <a:t>: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zh-CN" altLang="en-US" b="1">
                <a:latin typeface="Times New Roman" pitchFamily="18" charset="0"/>
              </a:rPr>
              <a:t>主语＋</a:t>
            </a:r>
            <a:r>
              <a:rPr lang="en-US" altLang="zh-CN" b="1">
                <a:latin typeface="Times New Roman" pitchFamily="18" charset="0"/>
              </a:rPr>
              <a:t>have to</a:t>
            </a:r>
            <a:r>
              <a:rPr lang="zh-CN" altLang="en-US" b="1">
                <a:latin typeface="Times New Roman" pitchFamily="18" charset="0"/>
              </a:rPr>
              <a:t>＋动词原形＋其他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(</a:t>
            </a:r>
            <a:r>
              <a:rPr lang="zh-CN" altLang="en-US" b="1">
                <a:latin typeface="Times New Roman" pitchFamily="18" charset="0"/>
              </a:rPr>
              <a:t>一般现在时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主语是第三人称单数时</a:t>
            </a:r>
            <a:r>
              <a:rPr lang="en-US" altLang="zh-CN" b="1">
                <a:latin typeface="Times New Roman" pitchFamily="18" charset="0"/>
              </a:rPr>
              <a:t>,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用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has to</a:t>
            </a:r>
            <a:r>
              <a:rPr lang="en-US" altLang="zh-CN" b="1">
                <a:latin typeface="Times New Roman" pitchFamily="18" charset="0"/>
              </a:rPr>
              <a:t>; </a:t>
            </a:r>
            <a:r>
              <a:rPr lang="zh-CN" altLang="en-US" b="1">
                <a:latin typeface="Times New Roman" pitchFamily="18" charset="0"/>
              </a:rPr>
              <a:t>句子是过去时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用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had</a:t>
            </a:r>
            <a:r>
              <a:rPr lang="en-US" altLang="zh-CN" b="1">
                <a:latin typeface="Times New Roman" pitchFamily="18" charset="0"/>
              </a:rPr>
              <a:t>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to</a:t>
            </a:r>
            <a:r>
              <a:rPr lang="en-US" altLang="zh-CN" b="1">
                <a:latin typeface="Times New Roman" pitchFamily="18" charset="0"/>
              </a:rPr>
              <a:t>.)   </a:t>
            </a:r>
            <a:r>
              <a:rPr lang="zh-CN" altLang="en-US" b="1">
                <a:latin typeface="Times New Roman" pitchFamily="18" charset="0"/>
              </a:rPr>
              <a:t>如：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229600" cy="4525963"/>
          </a:xfrm>
          <a:noFill/>
        </p:spPr>
        <p:txBody>
          <a:bodyPr wrap="none"/>
          <a:lstStyle/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We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have to</a:t>
            </a:r>
            <a:r>
              <a:rPr lang="en-US" altLang="zh-CN" b="1">
                <a:latin typeface="Times New Roman" pitchFamily="18" charset="0"/>
              </a:rPr>
              <a:t> wear sneakers for gym class. 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在体育课上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我们必须穿运动鞋。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Tom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has</a:t>
            </a:r>
            <a:r>
              <a:rPr lang="en-US" altLang="zh-CN" b="1">
                <a:latin typeface="Times New Roman" pitchFamily="18" charset="0"/>
              </a:rPr>
              <a:t>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to</a:t>
            </a:r>
            <a:r>
              <a:rPr lang="en-US" altLang="zh-CN" b="1">
                <a:latin typeface="Times New Roman" pitchFamily="18" charset="0"/>
              </a:rPr>
              <a:t> practice the guitar every day. 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汤姆每天必须练习弹吉它。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I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had</a:t>
            </a:r>
            <a:r>
              <a:rPr lang="en-US" altLang="zh-CN" b="1">
                <a:latin typeface="Times New Roman" pitchFamily="18" charset="0"/>
              </a:rPr>
              <a:t>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to</a:t>
            </a:r>
            <a:r>
              <a:rPr lang="en-US" altLang="zh-CN" b="1">
                <a:latin typeface="Times New Roman" pitchFamily="18" charset="0"/>
              </a:rPr>
              <a:t> get up at 5:00 am last Monday. 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上周一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我不得不早上</a:t>
            </a:r>
            <a:r>
              <a:rPr lang="en-US" altLang="zh-CN" b="1">
                <a:latin typeface="Times New Roman" pitchFamily="18" charset="0"/>
              </a:rPr>
              <a:t>5</a:t>
            </a:r>
            <a:r>
              <a:rPr lang="zh-CN" altLang="en-US" b="1">
                <a:latin typeface="Times New Roman" pitchFamily="18" charset="0"/>
              </a:rPr>
              <a:t>点起床。</a:t>
            </a:r>
          </a:p>
          <a:p>
            <a:endParaRPr lang="en-US" altLang="zh-CN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395288" y="549275"/>
            <a:ext cx="8424862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2) </a:t>
            </a:r>
            <a:r>
              <a:rPr lang="zh-CN" altLang="en-US" sz="3200" b="1">
                <a:solidFill>
                  <a:srgbClr val="000099"/>
                </a:solidFill>
                <a:latin typeface="Times New Roman" pitchFamily="18" charset="0"/>
              </a:rPr>
              <a:t>否定形式</a:t>
            </a:r>
            <a:r>
              <a:rPr lang="en-US" altLang="zh-CN" sz="3200" b="1">
                <a:solidFill>
                  <a:srgbClr val="000099"/>
                </a:solidFill>
                <a:latin typeface="Times New Roman" pitchFamily="18" charset="0"/>
              </a:rPr>
              <a:t>: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主语＋</a:t>
            </a:r>
            <a:r>
              <a:rPr lang="en-US" altLang="zh-CN" sz="3200" b="1">
                <a:latin typeface="Times New Roman" pitchFamily="18" charset="0"/>
              </a:rPr>
              <a:t>don’t have to</a:t>
            </a:r>
            <a:r>
              <a:rPr lang="zh-CN" altLang="en-US" sz="3200" b="1">
                <a:latin typeface="Times New Roman" pitchFamily="18" charset="0"/>
              </a:rPr>
              <a:t>＋动词原形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＋其他</a:t>
            </a:r>
            <a:r>
              <a:rPr lang="en-US" altLang="zh-CN" sz="3200" b="1">
                <a:latin typeface="Times New Roman" pitchFamily="18" charset="0"/>
              </a:rPr>
              <a:t>(</a:t>
            </a:r>
            <a:r>
              <a:rPr lang="zh-CN" altLang="en-US" sz="3200" b="1">
                <a:latin typeface="Times New Roman" pitchFamily="18" charset="0"/>
              </a:rPr>
              <a:t>一般现在时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主语是第三人称单数时</a:t>
            </a:r>
            <a:r>
              <a:rPr lang="en-US" altLang="zh-CN" sz="3200" b="1">
                <a:latin typeface="Times New Roman" pitchFamily="18" charset="0"/>
              </a:rPr>
              <a:t>, 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用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doesn’t</a:t>
            </a:r>
            <a:r>
              <a:rPr lang="en-US" altLang="zh-CN" sz="3200" b="1">
                <a:latin typeface="Times New Roman" pitchFamily="18" charset="0"/>
              </a:rPr>
              <a:t> have to; </a:t>
            </a:r>
            <a:r>
              <a:rPr lang="zh-CN" altLang="en-US" sz="3200" b="1">
                <a:latin typeface="Times New Roman" pitchFamily="18" charset="0"/>
              </a:rPr>
              <a:t>句子是过去时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用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didn't</a:t>
            </a:r>
            <a:r>
              <a:rPr lang="en-US" altLang="zh-CN" sz="3200" b="1">
                <a:latin typeface="Times New Roman" pitchFamily="18" charset="0"/>
              </a:rPr>
              <a:t> have to)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e.g. Nick 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doesn't have to</a:t>
            </a:r>
            <a:r>
              <a:rPr lang="en-US" altLang="zh-CN" sz="3200" b="1">
                <a:latin typeface="Times New Roman" pitchFamily="18" charset="0"/>
              </a:rPr>
              <a:t> wear a uniform.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       </a:t>
            </a:r>
            <a:r>
              <a:rPr lang="zh-CN" altLang="en-US" sz="3200" b="1">
                <a:latin typeface="Times New Roman" pitchFamily="18" charset="0"/>
              </a:rPr>
              <a:t>尼克不必穿制服。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      </a:t>
            </a:r>
            <a:r>
              <a:rPr lang="en-US" altLang="zh-CN" sz="3200" b="1">
                <a:latin typeface="Times New Roman" pitchFamily="18" charset="0"/>
              </a:rPr>
              <a:t>We 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didn't</a:t>
            </a:r>
            <a:r>
              <a:rPr lang="en-US" altLang="zh-CN" sz="3200" b="1">
                <a:latin typeface="Times New Roman" pitchFamily="18" charset="0"/>
              </a:rPr>
              <a:t> 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sz="3200" b="1">
                <a:latin typeface="Times New Roman" pitchFamily="18" charset="0"/>
              </a:rPr>
              <a:t> 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to</a:t>
            </a:r>
            <a:r>
              <a:rPr lang="en-US" altLang="zh-CN" sz="3200" b="1">
                <a:latin typeface="Times New Roman" pitchFamily="18" charset="0"/>
              </a:rPr>
              <a:t> do our homework at once. 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      </a:t>
            </a:r>
            <a:r>
              <a:rPr lang="zh-CN" altLang="en-US" sz="3200" b="1">
                <a:latin typeface="Times New Roman" pitchFamily="18" charset="0"/>
              </a:rPr>
              <a:t>我们不必马上完成作业。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8496300" cy="5289550"/>
          </a:xfrm>
          <a:noFill/>
        </p:spPr>
        <p:txBody>
          <a:bodyPr wrap="none"/>
          <a:lstStyle/>
          <a:p>
            <a:pPr>
              <a:spcBef>
                <a:spcPct val="3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3) </a:t>
            </a:r>
            <a:r>
              <a:rPr lang="zh-CN" altLang="en-US" b="1">
                <a:latin typeface="Times New Roman" pitchFamily="18" charset="0"/>
              </a:rPr>
              <a:t>疑问句</a:t>
            </a:r>
            <a:r>
              <a:rPr lang="en-US" altLang="zh-CN" b="1">
                <a:latin typeface="Times New Roman" pitchFamily="18" charset="0"/>
              </a:rPr>
              <a:t>: Do (Does </a:t>
            </a:r>
            <a:r>
              <a:rPr lang="zh-CN" altLang="en-US" b="1">
                <a:latin typeface="Times New Roman" pitchFamily="18" charset="0"/>
              </a:rPr>
              <a:t>或 </a:t>
            </a:r>
            <a:r>
              <a:rPr lang="en-US" altLang="zh-CN" b="1">
                <a:latin typeface="Times New Roman" pitchFamily="18" charset="0"/>
              </a:rPr>
              <a:t>Did)</a:t>
            </a:r>
            <a:r>
              <a:rPr lang="zh-CN" altLang="en-US" b="1">
                <a:latin typeface="Times New Roman" pitchFamily="18" charset="0"/>
              </a:rPr>
              <a:t>＋主语＋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    </a:t>
            </a:r>
            <a:r>
              <a:rPr lang="en-US" altLang="zh-CN" b="1">
                <a:latin typeface="Times New Roman" pitchFamily="18" charset="0"/>
              </a:rPr>
              <a:t>have to </a:t>
            </a:r>
            <a:r>
              <a:rPr lang="zh-CN" altLang="en-US" b="1">
                <a:latin typeface="Times New Roman" pitchFamily="18" charset="0"/>
              </a:rPr>
              <a:t>＋动词原形＋其他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如</a:t>
            </a:r>
            <a:r>
              <a:rPr lang="en-US" altLang="zh-CN" b="1">
                <a:latin typeface="Times New Roman" pitchFamily="18" charset="0"/>
              </a:rPr>
              <a:t>: --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Do</a:t>
            </a:r>
            <a:r>
              <a:rPr lang="en-US" altLang="zh-CN" b="1">
                <a:latin typeface="Times New Roman" pitchFamily="18" charset="0"/>
              </a:rPr>
              <a:t> you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b="1">
                <a:latin typeface="Times New Roman" pitchFamily="18" charset="0"/>
              </a:rPr>
              <a:t>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to</a:t>
            </a:r>
            <a:r>
              <a:rPr lang="en-US" altLang="zh-CN" b="1">
                <a:latin typeface="Times New Roman" pitchFamily="18" charset="0"/>
              </a:rPr>
              <a:t> stay at home on weekends? 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      --Yes, I do. / No, I don't. 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      </a:t>
            </a:r>
            <a:r>
              <a:rPr lang="zh-CN" altLang="en-US" b="1">
                <a:latin typeface="Times New Roman" pitchFamily="18" charset="0"/>
              </a:rPr>
              <a:t>周末你必须呆在家里吗？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      是的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我必须。</a:t>
            </a:r>
            <a:r>
              <a:rPr lang="en-US" altLang="zh-CN" b="1">
                <a:latin typeface="Times New Roman" pitchFamily="18" charset="0"/>
              </a:rPr>
              <a:t>/ </a:t>
            </a:r>
            <a:r>
              <a:rPr lang="zh-CN" altLang="en-US" b="1">
                <a:latin typeface="Times New Roman" pitchFamily="18" charset="0"/>
              </a:rPr>
              <a:t>不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我不必。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Did</a:t>
            </a:r>
            <a:r>
              <a:rPr lang="en-US" altLang="zh-CN" b="1">
                <a:latin typeface="Times New Roman" pitchFamily="18" charset="0"/>
              </a:rPr>
              <a:t> he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b="1">
                <a:latin typeface="Times New Roman" pitchFamily="18" charset="0"/>
              </a:rPr>
              <a:t>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to</a:t>
            </a:r>
            <a:r>
              <a:rPr lang="en-US" altLang="zh-CN" b="1">
                <a:latin typeface="Times New Roman" pitchFamily="18" charset="0"/>
              </a:rPr>
              <a:t> go to bed by 11:00 last night? 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昨晚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他不得不</a:t>
            </a:r>
            <a:r>
              <a:rPr lang="en-US" altLang="zh-CN" b="1">
                <a:latin typeface="Times New Roman" pitchFamily="18" charset="0"/>
              </a:rPr>
              <a:t>11</a:t>
            </a:r>
            <a:r>
              <a:rPr lang="zh-CN" altLang="en-US" b="1">
                <a:latin typeface="Times New Roman" pitchFamily="18" charset="0"/>
              </a:rPr>
              <a:t>点前上床睡觉吗？ </a:t>
            </a:r>
            <a:endParaRPr lang="zh-CN" altLang="en-US">
              <a:latin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wrap="none"/>
          <a:lstStyle/>
          <a:p>
            <a:pPr marL="609600" indent="-609600"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1) </a:t>
            </a:r>
            <a:r>
              <a:rPr lang="zh-CN" altLang="en-US" b="1">
                <a:latin typeface="Times New Roman" pitchFamily="18" charset="0"/>
              </a:rPr>
              <a:t>表示能力</a:t>
            </a:r>
            <a:r>
              <a:rPr lang="en-US" altLang="zh-CN" b="1">
                <a:latin typeface="Times New Roman" pitchFamily="18" charset="0"/>
              </a:rPr>
              <a:t>, “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</a:rPr>
              <a:t>会</a:t>
            </a:r>
            <a:r>
              <a:rPr lang="zh-CN" altLang="en-US" b="1">
                <a:latin typeface="Times New Roman" pitchFamily="18" charset="0"/>
              </a:rPr>
              <a:t>”</a:t>
            </a:r>
            <a:r>
              <a:rPr lang="en-US" altLang="zh-CN" b="1">
                <a:latin typeface="Times New Roman" pitchFamily="18" charset="0"/>
              </a:rPr>
              <a:t>, “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</a:rPr>
              <a:t>能</a:t>
            </a:r>
            <a:r>
              <a:rPr lang="zh-CN" altLang="en-US" b="1">
                <a:latin typeface="Times New Roman" pitchFamily="18" charset="0"/>
              </a:rPr>
              <a:t>”</a:t>
            </a:r>
            <a:r>
              <a:rPr lang="en-US" altLang="zh-CN" b="1">
                <a:latin typeface="Times New Roman" pitchFamily="18" charset="0"/>
              </a:rPr>
              <a:t>(</a:t>
            </a:r>
            <a:r>
              <a:rPr lang="zh-CN" altLang="en-US" b="1">
                <a:latin typeface="Times New Roman" pitchFamily="18" charset="0"/>
              </a:rPr>
              <a:t>在第一册中已经学习</a:t>
            </a:r>
          </a:p>
          <a:p>
            <a:pPr marL="609600" indent="-609600"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这种用法</a:t>
            </a:r>
            <a:r>
              <a:rPr lang="en-US" altLang="zh-CN" b="1">
                <a:latin typeface="Times New Roman" pitchFamily="18" charset="0"/>
              </a:rPr>
              <a:t>)   </a:t>
            </a:r>
            <a:r>
              <a:rPr lang="zh-CN" altLang="en-US" b="1">
                <a:latin typeface="Times New Roman" pitchFamily="18" charset="0"/>
              </a:rPr>
              <a:t>例如</a:t>
            </a:r>
            <a:r>
              <a:rPr lang="en-US" altLang="zh-CN" b="1">
                <a:latin typeface="Times New Roman" pitchFamily="18" charset="0"/>
              </a:rPr>
              <a:t>:</a:t>
            </a:r>
          </a:p>
          <a:p>
            <a:pPr marL="609600" indent="-609600">
              <a:spcBef>
                <a:spcPct val="4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Can</a:t>
            </a:r>
            <a:r>
              <a:rPr lang="en-US" altLang="zh-CN" b="1">
                <a:latin typeface="Times New Roman" pitchFamily="18" charset="0"/>
              </a:rPr>
              <a:t> you play the guitar? </a:t>
            </a:r>
            <a:r>
              <a:rPr lang="zh-CN" altLang="en-US" b="1">
                <a:latin typeface="Times New Roman" pitchFamily="18" charset="0"/>
              </a:rPr>
              <a:t>你会弹吉它吗？</a:t>
            </a:r>
          </a:p>
          <a:p>
            <a:pPr marL="609600" indent="-609600"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Judy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can</a:t>
            </a:r>
            <a:r>
              <a:rPr lang="en-US" altLang="zh-CN" b="1">
                <a:latin typeface="Times New Roman" pitchFamily="18" charset="0"/>
              </a:rPr>
              <a:t> speak a little Chinese. </a:t>
            </a:r>
          </a:p>
          <a:p>
            <a:pPr marL="609600" indent="-609600"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朱蒂会说一点中文。</a:t>
            </a:r>
          </a:p>
          <a:p>
            <a:pPr marL="609600" indent="-609600"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I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can</a:t>
            </a:r>
            <a:r>
              <a:rPr lang="en-US" altLang="zh-CN" b="1">
                <a:latin typeface="Times New Roman" pitchFamily="18" charset="0"/>
              </a:rPr>
              <a:t> dance and sing. </a:t>
            </a:r>
            <a:r>
              <a:rPr lang="zh-CN" altLang="en-US" b="1">
                <a:latin typeface="Times New Roman" pitchFamily="18" charset="0"/>
              </a:rPr>
              <a:t>我能唱歌又能跳舞。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908175" y="620713"/>
            <a:ext cx="5184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000099"/>
                </a:solidFill>
              </a:rPr>
              <a:t>3. </a:t>
            </a:r>
            <a:r>
              <a:rPr lang="zh-CN" altLang="en-US" sz="3600" b="1">
                <a:solidFill>
                  <a:srgbClr val="000099"/>
                </a:solidFill>
              </a:rPr>
              <a:t>情态动词</a:t>
            </a:r>
            <a:r>
              <a:rPr lang="en-US" altLang="zh-CN" sz="3600" b="1">
                <a:solidFill>
                  <a:srgbClr val="000099"/>
                </a:solidFill>
              </a:rPr>
              <a:t>can</a:t>
            </a:r>
            <a:r>
              <a:rPr lang="zh-CN" altLang="en-US" sz="3600" b="1">
                <a:solidFill>
                  <a:srgbClr val="000099"/>
                </a:solidFill>
              </a:rPr>
              <a:t>的用法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on't fig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773238"/>
            <a:ext cx="5329238" cy="334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692275" y="5445125"/>
            <a:ext cx="2698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kumimoji="1" lang="en-US" altLang="zh-CN" sz="4000" b="1">
                <a:latin typeface="Times New Roman" pitchFamily="18" charset="0"/>
              </a:rPr>
              <a:t> </a:t>
            </a:r>
            <a:r>
              <a:rPr kumimoji="1" lang="en-US" altLang="zh-CN" sz="4000" b="1">
                <a:solidFill>
                  <a:srgbClr val="000099"/>
                </a:solidFill>
                <a:latin typeface="Times New Roman" pitchFamily="18" charset="0"/>
              </a:rPr>
              <a:t>fight.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643438" y="5516563"/>
            <a:ext cx="25923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/>
              <a:t>不准打架</a:t>
            </a:r>
            <a:r>
              <a:rPr lang="en-US" altLang="zh-CN" sz="3600" b="1"/>
              <a:t>.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84213" y="692150"/>
            <a:ext cx="7705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000099"/>
                </a:solidFill>
              </a:rPr>
              <a:t>What are the rules at your school?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765175"/>
            <a:ext cx="8229600" cy="5040313"/>
          </a:xfrm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2) </a:t>
            </a:r>
            <a:r>
              <a:rPr lang="zh-CN" altLang="en-US" b="1">
                <a:latin typeface="Times New Roman" pitchFamily="18" charset="0"/>
              </a:rPr>
              <a:t>表示允许、许可</a:t>
            </a:r>
            <a:r>
              <a:rPr lang="en-US" altLang="zh-CN" b="1">
                <a:latin typeface="Times New Roman" pitchFamily="18" charset="0"/>
              </a:rPr>
              <a:t>, “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</a:rPr>
              <a:t>可以</a:t>
            </a:r>
            <a:r>
              <a:rPr lang="zh-CN" altLang="en-US" b="1">
                <a:latin typeface="Times New Roman" pitchFamily="18" charset="0"/>
              </a:rPr>
              <a:t>”、“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</a:rPr>
              <a:t>能</a:t>
            </a:r>
            <a:r>
              <a:rPr lang="zh-CN" altLang="en-US" b="1">
                <a:latin typeface="Times New Roman" pitchFamily="18" charset="0"/>
              </a:rPr>
              <a:t>” </a:t>
            </a:r>
            <a:r>
              <a:rPr lang="en-US" altLang="zh-CN" b="1">
                <a:latin typeface="Times New Roman" pitchFamily="18" charset="0"/>
              </a:rPr>
              <a:t>(</a:t>
            </a:r>
            <a:r>
              <a:rPr lang="zh-CN" altLang="en-US" b="1">
                <a:latin typeface="Times New Roman" pitchFamily="18" charset="0"/>
              </a:rPr>
              <a:t>在这一课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中新学的词义</a:t>
            </a:r>
            <a:r>
              <a:rPr lang="en-US" altLang="zh-CN" b="1">
                <a:latin typeface="Times New Roman" pitchFamily="18" charset="0"/>
              </a:rPr>
              <a:t>)  </a:t>
            </a:r>
            <a:r>
              <a:rPr lang="zh-CN" altLang="en-US" b="1">
                <a:latin typeface="Times New Roman" pitchFamily="18" charset="0"/>
              </a:rPr>
              <a:t>例如</a:t>
            </a:r>
            <a:r>
              <a:rPr lang="en-US" altLang="zh-CN" b="1">
                <a:latin typeface="Times New Roman" pitchFamily="18" charset="0"/>
              </a:rPr>
              <a:t>: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Can</a:t>
            </a:r>
            <a:r>
              <a:rPr lang="en-US" altLang="zh-CN" b="1">
                <a:latin typeface="Times New Roman" pitchFamily="18" charset="0"/>
              </a:rPr>
              <a:t> the students run in the hallways? 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学生们可以在走廊上跑吗</a:t>
            </a:r>
            <a:r>
              <a:rPr lang="en-US" altLang="zh-CN" b="1">
                <a:latin typeface="Times New Roman" pitchFamily="18" charset="0"/>
              </a:rPr>
              <a:t>?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We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can</a:t>
            </a:r>
            <a:r>
              <a:rPr lang="en-US" altLang="zh-CN" b="1">
                <a:latin typeface="Times New Roman" pitchFamily="18" charset="0"/>
              </a:rPr>
              <a:t> eat outside. </a:t>
            </a:r>
            <a:r>
              <a:rPr lang="zh-CN" altLang="en-US" b="1">
                <a:latin typeface="Times New Roman" pitchFamily="18" charset="0"/>
              </a:rPr>
              <a:t>我们可以在外面吃东西。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Can</a:t>
            </a:r>
            <a:r>
              <a:rPr lang="en-US" altLang="zh-CN" b="1">
                <a:latin typeface="Times New Roman" pitchFamily="18" charset="0"/>
              </a:rPr>
              <a:t> I come in? </a:t>
            </a:r>
            <a:r>
              <a:rPr lang="zh-CN" altLang="en-US" b="1">
                <a:latin typeface="Times New Roman" pitchFamily="18" charset="0"/>
              </a:rPr>
              <a:t>我能进来吗</a:t>
            </a:r>
            <a:r>
              <a:rPr lang="en-US" altLang="zh-CN" b="1">
                <a:latin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908050"/>
            <a:ext cx="8229600" cy="4608513"/>
          </a:xfrm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000099"/>
                </a:solidFill>
                <a:latin typeface="Times New Roman" pitchFamily="18" charset="0"/>
              </a:rPr>
              <a:t>注意</a:t>
            </a:r>
            <a:r>
              <a:rPr lang="en-US" altLang="zh-CN" b="1">
                <a:solidFill>
                  <a:srgbClr val="000099"/>
                </a:solidFill>
                <a:latin typeface="Times New Roman" pitchFamily="18" charset="0"/>
              </a:rPr>
              <a:t>: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zh-CN" altLang="en-US" b="1">
                <a:latin typeface="Times New Roman" pitchFamily="18" charset="0"/>
              </a:rPr>
              <a:t>同样是情态动词</a:t>
            </a:r>
            <a:r>
              <a:rPr lang="en-US" altLang="zh-CN" b="1">
                <a:latin typeface="Times New Roman" pitchFamily="18" charset="0"/>
              </a:rPr>
              <a:t>, can</a:t>
            </a:r>
            <a:r>
              <a:rPr lang="zh-CN" altLang="en-US" b="1">
                <a:latin typeface="Times New Roman" pitchFamily="18" charset="0"/>
              </a:rPr>
              <a:t>和</a:t>
            </a:r>
            <a:r>
              <a:rPr lang="en-US" altLang="zh-CN" b="1">
                <a:latin typeface="Times New Roman" pitchFamily="18" charset="0"/>
              </a:rPr>
              <a:t>have to</a:t>
            </a:r>
            <a:r>
              <a:rPr lang="zh-CN" altLang="en-US" b="1">
                <a:latin typeface="Times New Roman" pitchFamily="18" charset="0"/>
              </a:rPr>
              <a:t>的用法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是有区别的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和大部分情态动词一样，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can</a:t>
            </a:r>
            <a:r>
              <a:rPr lang="zh-CN" altLang="en-US" b="1">
                <a:latin typeface="Times New Roman" pitchFamily="18" charset="0"/>
              </a:rPr>
              <a:t>在否定句中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直接在</a:t>
            </a:r>
            <a:r>
              <a:rPr lang="en-US" altLang="zh-CN" b="1">
                <a:latin typeface="Times New Roman" pitchFamily="18" charset="0"/>
              </a:rPr>
              <a:t>can</a:t>
            </a:r>
            <a:r>
              <a:rPr lang="zh-CN" altLang="en-US" b="1">
                <a:latin typeface="Times New Roman" pitchFamily="18" charset="0"/>
              </a:rPr>
              <a:t>后加上</a:t>
            </a:r>
            <a:r>
              <a:rPr lang="en-US" altLang="zh-CN" b="1">
                <a:latin typeface="Times New Roman" pitchFamily="18" charset="0"/>
              </a:rPr>
              <a:t>not</a:t>
            </a:r>
            <a:r>
              <a:rPr lang="zh-CN" altLang="en-US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在疑问句中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把</a:t>
            </a:r>
            <a:r>
              <a:rPr lang="en-US" altLang="zh-CN" b="1">
                <a:latin typeface="Times New Roman" pitchFamily="18" charset="0"/>
              </a:rPr>
              <a:t>can</a:t>
            </a:r>
            <a:r>
              <a:rPr lang="zh-CN" altLang="en-US" b="1">
                <a:latin typeface="Times New Roman" pitchFamily="18" charset="0"/>
              </a:rPr>
              <a:t>放到主语前面，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并且没有人称和数的变化。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549275"/>
            <a:ext cx="6130925" cy="868363"/>
          </a:xfrm>
        </p:spPr>
        <p:txBody>
          <a:bodyPr/>
          <a:lstStyle/>
          <a:p>
            <a:r>
              <a:rPr lang="en-US" altLang="zh-CN" sz="4000" b="1">
                <a:solidFill>
                  <a:srgbClr val="000099"/>
                </a:solidFill>
              </a:rPr>
              <a:t>Language Points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wrap="none"/>
          <a:lstStyle/>
          <a:p>
            <a:pPr>
              <a:spcBef>
                <a:spcPct val="3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1. --What are the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rules</a:t>
            </a:r>
            <a:r>
              <a:rPr lang="en-US" altLang="zh-CN" b="1">
                <a:latin typeface="Times New Roman" pitchFamily="18" charset="0"/>
              </a:rPr>
              <a:t>? </a:t>
            </a:r>
            <a:r>
              <a:rPr lang="zh-CN" altLang="en-US" b="1">
                <a:latin typeface="Times New Roman" pitchFamily="18" charset="0"/>
              </a:rPr>
              <a:t>规则是什么？ 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　</a:t>
            </a:r>
            <a:r>
              <a:rPr lang="en-US" altLang="zh-CN" b="1">
                <a:latin typeface="Times New Roman" pitchFamily="18" charset="0"/>
              </a:rPr>
              <a:t>--Well, we can't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arrive late</a:t>
            </a:r>
            <a:r>
              <a:rPr lang="en-US" altLang="zh-CN" b="1">
                <a:latin typeface="Times New Roman" pitchFamily="18" charset="0"/>
              </a:rPr>
              <a:t> for class. 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       </a:t>
            </a:r>
            <a:r>
              <a:rPr lang="zh-CN" altLang="en-US" b="1">
                <a:latin typeface="Times New Roman" pitchFamily="18" charset="0"/>
              </a:rPr>
              <a:t>哦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我们上课不能迟到。 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1)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rule</a:t>
            </a:r>
            <a:r>
              <a:rPr lang="zh-CN" altLang="en-US" b="1">
                <a:latin typeface="Times New Roman" pitchFamily="18" charset="0"/>
              </a:rPr>
              <a:t>规则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可数名词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构成的短语有： 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　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obey the rules</a:t>
            </a:r>
            <a:r>
              <a:rPr lang="en-US" altLang="zh-CN" b="1">
                <a:latin typeface="Times New Roman" pitchFamily="18" charset="0"/>
              </a:rPr>
              <a:t>    </a:t>
            </a:r>
            <a:r>
              <a:rPr lang="zh-CN" altLang="en-US" b="1">
                <a:latin typeface="Times New Roman" pitchFamily="18" charset="0"/>
              </a:rPr>
              <a:t>遵守规章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   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be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against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the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rules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   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break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the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rules</a:t>
            </a:r>
          </a:p>
        </p:txBody>
      </p:sp>
      <p:sp>
        <p:nvSpPr>
          <p:cNvPr id="54276" name="AutoShape 4"/>
          <p:cNvSpPr>
            <a:spLocks/>
          </p:cNvSpPr>
          <p:nvPr/>
        </p:nvSpPr>
        <p:spPr bwMode="auto">
          <a:xfrm flipH="1">
            <a:off x="4356100" y="4941888"/>
            <a:ext cx="492125" cy="987425"/>
          </a:xfrm>
          <a:prstGeom prst="leftBrace">
            <a:avLst>
              <a:gd name="adj1" fmla="val 1672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2400" b="1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4932363" y="5084763"/>
            <a:ext cx="2232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违反规章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229600" cy="4032250"/>
          </a:xfrm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school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rules </a:t>
            </a:r>
            <a:r>
              <a:rPr lang="zh-CN" altLang="en-US" b="1">
                <a:latin typeface="Times New Roman" pitchFamily="18" charset="0"/>
              </a:rPr>
              <a:t>校纪 </a:t>
            </a:r>
            <a:r>
              <a:rPr lang="en-US" altLang="zh-CN" b="1">
                <a:latin typeface="Times New Roman" pitchFamily="18" charset="0"/>
              </a:rPr>
              <a:t>= the rules of the school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class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rules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zh-CN" altLang="en-US" b="1">
                <a:latin typeface="Times New Roman" pitchFamily="18" charset="0"/>
              </a:rPr>
              <a:t>班规 </a:t>
            </a:r>
            <a:r>
              <a:rPr lang="en-US" altLang="zh-CN" b="1">
                <a:latin typeface="Times New Roman" pitchFamily="18" charset="0"/>
              </a:rPr>
              <a:t>= the rules of the class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※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rule</a:t>
            </a:r>
            <a:r>
              <a:rPr lang="zh-CN" altLang="en-US" b="1">
                <a:latin typeface="Times New Roman" pitchFamily="18" charset="0"/>
              </a:rPr>
              <a:t>还可以用作动词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意为“统治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支配”。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e.g. The king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ruled</a:t>
            </a:r>
            <a:r>
              <a:rPr lang="en-US" altLang="zh-CN" b="1">
                <a:latin typeface="Times New Roman" pitchFamily="18" charset="0"/>
              </a:rPr>
              <a:t> the country 500 years ago.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　   </a:t>
            </a:r>
            <a:r>
              <a:rPr lang="en-US" altLang="zh-CN" b="1">
                <a:latin typeface="Times New Roman" pitchFamily="18" charset="0"/>
              </a:rPr>
              <a:t>500</a:t>
            </a:r>
            <a:r>
              <a:rPr lang="zh-CN" altLang="en-US" b="1">
                <a:latin typeface="Times New Roman" pitchFamily="18" charset="0"/>
              </a:rPr>
              <a:t>年前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国王统治着这个国家。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229600" cy="5040312"/>
          </a:xfrm>
          <a:noFill/>
        </p:spPr>
        <p:txBody>
          <a:bodyPr wrap="none"/>
          <a:lstStyle/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2)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arrive</a:t>
            </a:r>
            <a:r>
              <a:rPr lang="en-US" altLang="zh-CN" b="1">
                <a:latin typeface="Times New Roman" pitchFamily="18" charset="0"/>
              </a:rPr>
              <a:t> “</a:t>
            </a:r>
            <a:r>
              <a:rPr lang="zh-CN" altLang="en-US" b="1">
                <a:latin typeface="Times New Roman" pitchFamily="18" charset="0"/>
              </a:rPr>
              <a:t>到达”</a:t>
            </a:r>
            <a:r>
              <a:rPr lang="en-US" altLang="zh-CN" b="1">
                <a:latin typeface="Times New Roman" pitchFamily="18" charset="0"/>
              </a:rPr>
              <a:t>, 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arrive</a:t>
            </a:r>
            <a:r>
              <a:rPr lang="zh-CN" altLang="en-US" b="1">
                <a:latin typeface="Times New Roman" pitchFamily="18" charset="0"/>
              </a:rPr>
              <a:t>是一个不及物动词，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不能直接跟表示地点的名词。如果要跟名词，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就必须加介词</a:t>
            </a:r>
            <a:r>
              <a:rPr lang="en-US" altLang="zh-CN" b="1">
                <a:latin typeface="Times New Roman" pitchFamily="18" charset="0"/>
              </a:rPr>
              <a:t>in</a:t>
            </a:r>
            <a:r>
              <a:rPr lang="zh-CN" altLang="en-US" b="1">
                <a:latin typeface="Times New Roman" pitchFamily="18" charset="0"/>
              </a:rPr>
              <a:t>或</a:t>
            </a:r>
            <a:r>
              <a:rPr lang="en-US" altLang="zh-CN" b="1">
                <a:latin typeface="Times New Roman" pitchFamily="18" charset="0"/>
              </a:rPr>
              <a:t>at</a:t>
            </a:r>
            <a:r>
              <a:rPr lang="zh-CN" altLang="en-US" b="1">
                <a:latin typeface="Times New Roman" pitchFamily="18" charset="0"/>
              </a:rPr>
              <a:t>。在“大地方”前加“</a:t>
            </a:r>
            <a:r>
              <a:rPr lang="en-US" altLang="zh-CN" b="1">
                <a:latin typeface="Times New Roman" pitchFamily="18" charset="0"/>
              </a:rPr>
              <a:t>in”</a:t>
            </a:r>
            <a:r>
              <a:rPr lang="zh-CN" altLang="en-US" b="1">
                <a:latin typeface="Times New Roman" pitchFamily="18" charset="0"/>
              </a:rPr>
              <a:t>；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在“小地方”前加“</a:t>
            </a:r>
            <a:r>
              <a:rPr lang="en-US" altLang="zh-CN" b="1">
                <a:latin typeface="Times New Roman" pitchFamily="18" charset="0"/>
              </a:rPr>
              <a:t>at”.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 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arrive in / at</a:t>
            </a:r>
            <a:r>
              <a:rPr lang="en-US" altLang="zh-CN" b="1">
                <a:latin typeface="Times New Roman" pitchFamily="18" charset="0"/>
              </a:rPr>
              <a:t> + </a:t>
            </a:r>
            <a:r>
              <a:rPr lang="zh-CN" altLang="en-US" b="1">
                <a:latin typeface="Times New Roman" pitchFamily="18" charset="0"/>
              </a:rPr>
              <a:t>地点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 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get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to</a:t>
            </a:r>
            <a:r>
              <a:rPr lang="en-US" altLang="zh-CN" b="1">
                <a:latin typeface="Times New Roman" pitchFamily="18" charset="0"/>
              </a:rPr>
              <a:t> +</a:t>
            </a:r>
            <a:r>
              <a:rPr lang="zh-CN" altLang="en-US" b="1">
                <a:latin typeface="Times New Roman" pitchFamily="18" charset="0"/>
              </a:rPr>
              <a:t>地点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 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reach</a:t>
            </a:r>
            <a:r>
              <a:rPr lang="en-US" altLang="zh-CN" b="1">
                <a:latin typeface="Times New Roman" pitchFamily="18" charset="0"/>
              </a:rPr>
              <a:t> +</a:t>
            </a:r>
            <a:r>
              <a:rPr lang="zh-CN" altLang="en-US" b="1">
                <a:latin typeface="Times New Roman" pitchFamily="18" charset="0"/>
              </a:rPr>
              <a:t>地点 </a:t>
            </a:r>
            <a:r>
              <a:rPr lang="en-US" altLang="zh-CN" b="1">
                <a:latin typeface="Times New Roman" pitchFamily="18" charset="0"/>
              </a:rPr>
              <a:t>(</a:t>
            </a:r>
            <a:r>
              <a:rPr lang="zh-CN" altLang="en-US" b="1">
                <a:latin typeface="Times New Roman" pitchFamily="18" charset="0"/>
              </a:rPr>
              <a:t>到达某地方 </a:t>
            </a:r>
            <a:r>
              <a:rPr lang="en-US" altLang="zh-CN" b="1">
                <a:latin typeface="Times New Roman" pitchFamily="18" charset="0"/>
              </a:rPr>
              <a:t>)</a:t>
            </a: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8424863" cy="5434012"/>
          </a:xfrm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e.g. When did you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arrive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in</a:t>
            </a:r>
            <a:r>
              <a:rPr lang="en-US" altLang="zh-CN" b="1">
                <a:latin typeface="Times New Roman" pitchFamily="18" charset="0"/>
              </a:rPr>
              <a:t> Shanghai?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       </a:t>
            </a:r>
            <a:r>
              <a:rPr lang="zh-CN" altLang="en-US" b="1">
                <a:latin typeface="Times New Roman" pitchFamily="18" charset="0"/>
              </a:rPr>
              <a:t>你什么时候到的上海？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When we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arrive</a:t>
            </a:r>
            <a:r>
              <a:rPr lang="en-US" altLang="zh-CN" b="1">
                <a:latin typeface="Times New Roman" pitchFamily="18" charset="0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at</a:t>
            </a:r>
            <a:r>
              <a:rPr lang="en-US" altLang="zh-CN" b="1">
                <a:latin typeface="Times New Roman" pitchFamily="18" charset="0"/>
              </a:rPr>
              <a:t> the school, it was 7:50.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当我们到达学校时，已经 </a:t>
            </a:r>
            <a:r>
              <a:rPr lang="en-US" altLang="zh-CN" b="1">
                <a:latin typeface="Times New Roman" pitchFamily="18" charset="0"/>
              </a:rPr>
              <a:t>7</a:t>
            </a:r>
            <a:r>
              <a:rPr lang="zh-CN" altLang="en-US" b="1">
                <a:latin typeface="Times New Roman" pitchFamily="18" charset="0"/>
              </a:rPr>
              <a:t>：</a:t>
            </a:r>
            <a:r>
              <a:rPr lang="en-US" altLang="zh-CN" b="1">
                <a:latin typeface="Times New Roman" pitchFamily="18" charset="0"/>
              </a:rPr>
              <a:t>50</a:t>
            </a:r>
            <a:r>
              <a:rPr lang="zh-CN" altLang="en-US" b="1">
                <a:latin typeface="Times New Roman" pitchFamily="18" charset="0"/>
              </a:rPr>
              <a:t>了。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※</a:t>
            </a:r>
            <a:r>
              <a:rPr lang="zh-CN" altLang="en-US" b="1">
                <a:latin typeface="Times New Roman" pitchFamily="18" charset="0"/>
              </a:rPr>
              <a:t>如果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arrive</a:t>
            </a:r>
            <a:r>
              <a:rPr lang="zh-CN" altLang="en-US" b="1">
                <a:latin typeface="Times New Roman" pitchFamily="18" charset="0"/>
              </a:rPr>
              <a:t>后不接名词，就不用介词：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e.g. After you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arrive</a:t>
            </a:r>
            <a:r>
              <a:rPr lang="en-US" altLang="zh-CN" b="1">
                <a:latin typeface="Times New Roman" pitchFamily="18" charset="0"/>
              </a:rPr>
              <a:t> (here/there), please call me.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　　你到了</a:t>
            </a:r>
            <a:r>
              <a:rPr lang="en-US" altLang="zh-CN" b="1">
                <a:latin typeface="Times New Roman" pitchFamily="18" charset="0"/>
              </a:rPr>
              <a:t>(</a:t>
            </a:r>
            <a:r>
              <a:rPr lang="zh-CN" altLang="en-US" b="1">
                <a:latin typeface="Times New Roman" pitchFamily="18" charset="0"/>
              </a:rPr>
              <a:t>这里</a:t>
            </a:r>
            <a:r>
              <a:rPr lang="en-US" altLang="zh-CN" b="1">
                <a:latin typeface="Times New Roman" pitchFamily="18" charset="0"/>
              </a:rPr>
              <a:t>/</a:t>
            </a:r>
            <a:r>
              <a:rPr lang="zh-CN" altLang="en-US" b="1">
                <a:latin typeface="Times New Roman" pitchFamily="18" charset="0"/>
              </a:rPr>
              <a:t>那儿</a:t>
            </a:r>
            <a:r>
              <a:rPr lang="en-US" altLang="zh-CN" b="1">
                <a:latin typeface="Times New Roman" pitchFamily="18" charset="0"/>
              </a:rPr>
              <a:t>)</a:t>
            </a:r>
            <a:r>
              <a:rPr lang="zh-CN" altLang="en-US" b="1">
                <a:latin typeface="Times New Roman" pitchFamily="18" charset="0"/>
              </a:rPr>
              <a:t>后给我打个电话。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125538"/>
            <a:ext cx="8229600" cy="4525962"/>
          </a:xfrm>
          <a:noFill/>
        </p:spPr>
        <p:txBody>
          <a:bodyPr wrap="none"/>
          <a:lstStyle/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3)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late</a:t>
            </a:r>
            <a:r>
              <a:rPr lang="en-US" altLang="zh-CN" b="1">
                <a:latin typeface="Times New Roman" pitchFamily="18" charset="0"/>
              </a:rPr>
              <a:t>  “</a:t>
            </a:r>
            <a:r>
              <a:rPr lang="zh-CN" altLang="en-US" b="1">
                <a:latin typeface="Times New Roman" pitchFamily="18" charset="0"/>
              </a:rPr>
              <a:t>迟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晚”  </a:t>
            </a:r>
            <a:r>
              <a:rPr lang="en-US" altLang="zh-CN" b="1">
                <a:latin typeface="Times New Roman" pitchFamily="18" charset="0"/>
              </a:rPr>
              <a:t>(</a:t>
            </a:r>
            <a:r>
              <a:rPr lang="zh-CN" altLang="en-US" b="1">
                <a:latin typeface="Times New Roman" pitchFamily="18" charset="0"/>
              </a:rPr>
              <a:t>形容词或副词</a:t>
            </a:r>
            <a:r>
              <a:rPr lang="en-US" altLang="zh-CN" b="1">
                <a:latin typeface="Times New Roman" pitchFamily="18" charset="0"/>
              </a:rPr>
              <a:t>)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e.g. Why are you late? </a:t>
            </a:r>
            <a:r>
              <a:rPr lang="zh-CN" altLang="en-US" b="1">
                <a:latin typeface="Times New Roman" pitchFamily="18" charset="0"/>
              </a:rPr>
              <a:t>你为什么迟到？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　   </a:t>
            </a:r>
            <a:r>
              <a:rPr lang="en-US" altLang="zh-CN" b="1">
                <a:latin typeface="Times New Roman" pitchFamily="18" charset="0"/>
              </a:rPr>
              <a:t>Sorry, I come late. </a:t>
            </a:r>
            <a:r>
              <a:rPr lang="zh-CN" altLang="en-US" b="1">
                <a:latin typeface="Times New Roman" pitchFamily="18" charset="0"/>
              </a:rPr>
              <a:t>对不起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我来晚了。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  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be late for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</a:rPr>
              <a:t>＋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n.</a:t>
            </a:r>
            <a:r>
              <a:rPr lang="en-US" altLang="zh-CN" b="1">
                <a:latin typeface="Times New Roman" pitchFamily="18" charset="0"/>
              </a:rPr>
              <a:t>  (</a:t>
            </a:r>
            <a:r>
              <a:rPr lang="zh-CN" altLang="en-US" b="1">
                <a:latin typeface="Times New Roman" pitchFamily="18" charset="0"/>
              </a:rPr>
              <a:t>对</a:t>
            </a:r>
            <a:r>
              <a:rPr lang="en-US" altLang="zh-CN" b="1">
                <a:latin typeface="Times New Roman" pitchFamily="18" charset="0"/>
              </a:rPr>
              <a:t>)</a:t>
            </a:r>
            <a:r>
              <a:rPr lang="en-US" altLang="zh-CN" b="1">
                <a:latin typeface="宋体"/>
              </a:rPr>
              <a:t>……</a:t>
            </a:r>
            <a:r>
              <a:rPr lang="zh-CN" altLang="en-US" b="1">
                <a:latin typeface="Times New Roman" pitchFamily="18" charset="0"/>
              </a:rPr>
              <a:t>迟到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e.g. Don't be late for work / class /meeting.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      </a:t>
            </a:r>
            <a:r>
              <a:rPr lang="zh-CN" altLang="en-US" b="1">
                <a:latin typeface="Times New Roman" pitchFamily="18" charset="0"/>
              </a:rPr>
              <a:t>上班</a:t>
            </a:r>
            <a:r>
              <a:rPr lang="en-US" altLang="zh-CN" b="1">
                <a:latin typeface="Times New Roman" pitchFamily="18" charset="0"/>
              </a:rPr>
              <a:t>/</a:t>
            </a:r>
            <a:r>
              <a:rPr lang="zh-CN" altLang="en-US" b="1">
                <a:latin typeface="Times New Roman" pitchFamily="18" charset="0"/>
              </a:rPr>
              <a:t>上课</a:t>
            </a:r>
            <a:r>
              <a:rPr lang="en-US" altLang="zh-CN" b="1">
                <a:latin typeface="Times New Roman" pitchFamily="18" charset="0"/>
              </a:rPr>
              <a:t>/</a:t>
            </a:r>
            <a:r>
              <a:rPr lang="zh-CN" altLang="en-US" b="1">
                <a:latin typeface="Times New Roman" pitchFamily="18" charset="0"/>
              </a:rPr>
              <a:t>开会别迟到。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2. 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hear, listen</a:t>
            </a:r>
            <a:r>
              <a:rPr lang="zh-CN" altLang="en-US" b="1">
                <a:latin typeface="Times New Roman" pitchFamily="18" charset="0"/>
              </a:rPr>
              <a:t>和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sound</a:t>
            </a:r>
            <a:r>
              <a:rPr lang="zh-CN" altLang="en-US" b="1">
                <a:latin typeface="Times New Roman" pitchFamily="18" charset="0"/>
              </a:rPr>
              <a:t>都有“听”的意思，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但三者是有区别的。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1)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hear </a:t>
            </a:r>
            <a:r>
              <a:rPr lang="en-US" altLang="zh-CN" b="1">
                <a:latin typeface="Times New Roman" pitchFamily="18" charset="0"/>
              </a:rPr>
              <a:t>“</a:t>
            </a:r>
            <a:r>
              <a:rPr lang="zh-CN" altLang="en-US" b="1">
                <a:latin typeface="Times New Roman" pitchFamily="18" charset="0"/>
              </a:rPr>
              <a:t>听说“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侧重于”听”的内容。例如</a:t>
            </a:r>
            <a:r>
              <a:rPr lang="en-US" altLang="zh-CN" b="1">
                <a:latin typeface="Times New Roman" pitchFamily="18" charset="0"/>
              </a:rPr>
              <a:t>: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I'm sorry to hear that you are ill. 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听说你生病了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我很难过。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I never heard such an interesting story. 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我从来没听过这么有趣的一个故事。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620713"/>
            <a:ext cx="8229600" cy="5505450"/>
          </a:xfrm>
          <a:noFill/>
        </p:spPr>
        <p:txBody>
          <a:bodyPr wrap="none"/>
          <a:lstStyle/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2)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listen</a:t>
            </a:r>
            <a:r>
              <a:rPr lang="en-US" altLang="zh-CN" b="1">
                <a:latin typeface="Times New Roman" pitchFamily="18" charset="0"/>
              </a:rPr>
              <a:t>“</a:t>
            </a:r>
            <a:r>
              <a:rPr lang="zh-CN" altLang="en-US" b="1">
                <a:latin typeface="Times New Roman" pitchFamily="18" charset="0"/>
              </a:rPr>
              <a:t>听”侧重于“听”这一动作。例如</a:t>
            </a:r>
            <a:r>
              <a:rPr lang="en-US" altLang="zh-CN" b="1">
                <a:latin typeface="Times New Roman" pitchFamily="18" charset="0"/>
              </a:rPr>
              <a:t>: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Listen to me carefully. </a:t>
            </a:r>
            <a:r>
              <a:rPr lang="zh-CN" altLang="en-US" b="1">
                <a:latin typeface="Times New Roman" pitchFamily="18" charset="0"/>
              </a:rPr>
              <a:t>认真听我说。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The children like to listen to music. 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孩子们喜欢听音乐。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3)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sound</a:t>
            </a:r>
            <a:r>
              <a:rPr lang="en-US" altLang="zh-CN" b="1">
                <a:latin typeface="Times New Roman" pitchFamily="18" charset="0"/>
              </a:rPr>
              <a:t>“</a:t>
            </a:r>
            <a:r>
              <a:rPr lang="zh-CN" altLang="en-US" b="1">
                <a:latin typeface="Times New Roman" pitchFamily="18" charset="0"/>
              </a:rPr>
              <a:t>听起来”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它是系动词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后面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接形容词等。例如</a:t>
            </a:r>
            <a:r>
              <a:rPr lang="en-US" altLang="zh-CN" b="1">
                <a:latin typeface="Times New Roman" pitchFamily="18" charset="0"/>
              </a:rPr>
              <a:t>: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That sounds great. </a:t>
            </a:r>
            <a:r>
              <a:rPr lang="zh-CN" altLang="en-US" b="1">
                <a:latin typeface="Times New Roman" pitchFamily="18" charset="0"/>
              </a:rPr>
              <a:t>那听起来真不错。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It sounds like fun. </a:t>
            </a:r>
            <a:r>
              <a:rPr lang="zh-CN" altLang="en-US" b="1">
                <a:latin typeface="Times New Roman" pitchFamily="18" charset="0"/>
              </a:rPr>
              <a:t>听起来挺有趣。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250825" y="620713"/>
            <a:ext cx="8640763" cy="541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342900" indent="-342900"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3.</a:t>
            </a:r>
            <a:r>
              <a:rPr lang="en-US" altLang="zh-CN" sz="3200" b="1">
                <a:solidFill>
                  <a:srgbClr val="F20000"/>
                </a:solidFill>
                <a:latin typeface="Times New Roman" pitchFamily="18" charset="0"/>
              </a:rPr>
              <a:t> out, outside</a:t>
            </a:r>
          </a:p>
          <a:p>
            <a:pPr marL="342900" indent="-342900">
              <a:spcBef>
                <a:spcPct val="40000"/>
              </a:spcBef>
            </a:pPr>
            <a:r>
              <a:rPr lang="en-US" altLang="zh-CN" sz="3200" b="1">
                <a:solidFill>
                  <a:srgbClr val="F20000"/>
                </a:solidFill>
                <a:latin typeface="Times New Roman" pitchFamily="18" charset="0"/>
              </a:rPr>
              <a:t>out</a:t>
            </a:r>
            <a:r>
              <a:rPr lang="zh-CN" altLang="en-US" sz="3200" b="1">
                <a:latin typeface="Times New Roman" pitchFamily="18" charset="0"/>
              </a:rPr>
              <a:t>一般只用作副词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意为“</a:t>
            </a: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出去</a:t>
            </a:r>
            <a:r>
              <a:rPr lang="en-US" altLang="zh-CN" sz="3200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在外面</a:t>
            </a:r>
            <a:r>
              <a:rPr lang="zh-CN" altLang="en-US" sz="3200" b="1">
                <a:latin typeface="Times New Roman" pitchFamily="18" charset="0"/>
              </a:rPr>
              <a:t>”，</a:t>
            </a:r>
          </a:p>
          <a:p>
            <a:pPr marL="342900" indent="-342900"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其反义词是</a:t>
            </a:r>
            <a:r>
              <a:rPr lang="en-US" altLang="zh-CN" sz="3200" b="1">
                <a:solidFill>
                  <a:srgbClr val="F20000"/>
                </a:solidFill>
                <a:latin typeface="Times New Roman" pitchFamily="18" charset="0"/>
              </a:rPr>
              <a:t>in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单独使用时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不能接宾语，</a:t>
            </a:r>
          </a:p>
          <a:p>
            <a:pPr marL="342900" indent="-342900"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若与一些动词连用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才可接宾语。如</a:t>
            </a:r>
            <a:r>
              <a:rPr lang="en-US" altLang="zh-CN" sz="3200" b="1">
                <a:latin typeface="Times New Roman" pitchFamily="18" charset="0"/>
              </a:rPr>
              <a:t>:</a:t>
            </a:r>
          </a:p>
          <a:p>
            <a:pPr marL="342900" indent="-342900"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Please take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out</a:t>
            </a:r>
            <a:r>
              <a:rPr lang="en-US" altLang="zh-CN" sz="3200" b="1">
                <a:latin typeface="Times New Roman" pitchFamily="18" charset="0"/>
              </a:rPr>
              <a:t> your books.</a:t>
            </a:r>
          </a:p>
          <a:p>
            <a:pPr marL="342900" indent="-342900">
              <a:spcBef>
                <a:spcPct val="40000"/>
              </a:spcBef>
            </a:pPr>
            <a:r>
              <a:rPr lang="en-US" altLang="zh-CN" sz="3200" b="1">
                <a:solidFill>
                  <a:srgbClr val="F20000"/>
                </a:solidFill>
                <a:latin typeface="Times New Roman" pitchFamily="18" charset="0"/>
              </a:rPr>
              <a:t>outside</a:t>
            </a:r>
            <a:r>
              <a:rPr lang="zh-CN" altLang="en-US" sz="3200" b="1">
                <a:latin typeface="Times New Roman" pitchFamily="18" charset="0"/>
              </a:rPr>
              <a:t>可用作介词和副词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意为“</a:t>
            </a: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在</a:t>
            </a:r>
            <a:r>
              <a:rPr lang="en-US" altLang="zh-CN" sz="3200" b="1">
                <a:solidFill>
                  <a:srgbClr val="0000CC"/>
                </a:solidFill>
                <a:latin typeface="宋体"/>
              </a:rPr>
              <a:t>……</a:t>
            </a: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外面</a:t>
            </a:r>
            <a:r>
              <a:rPr lang="en-US" altLang="zh-CN" sz="3200" b="1">
                <a:solidFill>
                  <a:srgbClr val="0000CC"/>
                </a:solidFill>
                <a:latin typeface="Times New Roman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部</a:t>
            </a:r>
            <a:r>
              <a:rPr lang="zh-CN" altLang="en-US" sz="3200" b="1">
                <a:latin typeface="Times New Roman" pitchFamily="18" charset="0"/>
              </a:rPr>
              <a:t>”，</a:t>
            </a:r>
          </a:p>
          <a:p>
            <a:pPr marL="342900" indent="-342900"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指在某物体的外侧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外部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其反义词是</a:t>
            </a:r>
            <a:r>
              <a:rPr lang="en-US" altLang="zh-CN" sz="3200" b="1">
                <a:solidFill>
                  <a:srgbClr val="F20000"/>
                </a:solidFill>
                <a:latin typeface="Times New Roman" pitchFamily="18" charset="0"/>
              </a:rPr>
              <a:t>inside</a:t>
            </a:r>
            <a:r>
              <a:rPr lang="zh-CN" altLang="en-US" sz="3200" b="1">
                <a:latin typeface="Times New Roman" pitchFamily="18" charset="0"/>
              </a:rPr>
              <a:t>。如</a:t>
            </a:r>
            <a:r>
              <a:rPr lang="en-US" altLang="zh-CN" sz="3200" b="1">
                <a:latin typeface="Times New Roman" pitchFamily="18" charset="0"/>
              </a:rPr>
              <a:t>:</a:t>
            </a:r>
          </a:p>
          <a:p>
            <a:pPr marL="342900" indent="-342900"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Let’s meet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outside</a:t>
            </a:r>
            <a:r>
              <a:rPr lang="en-US" altLang="zh-CN" sz="3200" b="1">
                <a:latin typeface="Times New Roman" pitchFamily="18" charset="0"/>
              </a:rPr>
              <a:t> the school gate.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on't arrive late for cla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692150"/>
            <a:ext cx="6337300" cy="374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23850" y="4652963"/>
            <a:ext cx="5276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en-US" altLang="zh-CN" sz="3600" b="1">
                <a:solidFill>
                  <a:srgbClr val="000099"/>
                </a:solidFill>
                <a:latin typeface="Times New Roman" pitchFamily="18" charset="0"/>
              </a:rPr>
              <a:t>arrive late for class.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435600" y="5516563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不准上课迟到</a:t>
            </a:r>
            <a:r>
              <a:rPr lang="en-US" altLang="zh-CN" sz="3600" b="1"/>
              <a:t>.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3850" y="5516563"/>
            <a:ext cx="52562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000099"/>
                </a:solidFill>
                <a:latin typeface="Times New Roman" pitchFamily="18" charset="0"/>
              </a:rPr>
              <a:t>be late for school.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468313" y="620713"/>
            <a:ext cx="7632700" cy="547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4.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class</a:t>
            </a:r>
            <a:r>
              <a:rPr lang="en-US" altLang="zh-CN" sz="3200" b="1">
                <a:latin typeface="Times New Roman" pitchFamily="18" charset="0"/>
              </a:rPr>
              <a:t>  </a:t>
            </a:r>
            <a:r>
              <a:rPr lang="zh-CN" altLang="en-US" sz="3200" b="1">
                <a:latin typeface="Times New Roman" pitchFamily="18" charset="0"/>
              </a:rPr>
              <a:t>班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课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in class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　在课堂上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classes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　上课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be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late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for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class</a:t>
            </a:r>
            <a:r>
              <a:rPr lang="en-US" altLang="zh-CN" sz="3200" b="1">
                <a:latin typeface="Times New Roman" pitchFamily="18" charset="0"/>
              </a:rPr>
              <a:t>  </a:t>
            </a:r>
            <a:r>
              <a:rPr lang="zh-CN" altLang="en-US" sz="3200" b="1">
                <a:latin typeface="Times New Roman" pitchFamily="18" charset="0"/>
              </a:rPr>
              <a:t>上课迟到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5. Don’t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fight</a:t>
            </a:r>
            <a:r>
              <a:rPr lang="en-US" altLang="zh-CN" sz="3200" b="1">
                <a:latin typeface="Times New Roman" pitchFamily="18" charset="0"/>
              </a:rPr>
              <a:t>.</a:t>
            </a:r>
            <a:r>
              <a:rPr lang="zh-CN" altLang="en-US" sz="3200" b="1">
                <a:latin typeface="Times New Roman" pitchFamily="18" charset="0"/>
              </a:rPr>
              <a:t>　  不要打架．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fight</a:t>
            </a:r>
            <a:r>
              <a:rPr lang="en-US" altLang="zh-CN" sz="3200" b="1">
                <a:latin typeface="Times New Roman" pitchFamily="18" charset="0"/>
              </a:rPr>
              <a:t>   </a:t>
            </a:r>
            <a:r>
              <a:rPr lang="zh-CN" altLang="en-US" sz="3200" b="1">
                <a:latin typeface="Times New Roman" pitchFamily="18" charset="0"/>
              </a:rPr>
              <a:t>战斗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斗争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作战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fight with sb.</a:t>
            </a:r>
            <a:r>
              <a:rPr lang="zh-CN" altLang="en-US" sz="3200" b="1">
                <a:latin typeface="Times New Roman" pitchFamily="18" charset="0"/>
              </a:rPr>
              <a:t>　同某人打架</a:t>
            </a:r>
          </a:p>
          <a:p>
            <a:pPr>
              <a:spcBef>
                <a:spcPct val="40000"/>
              </a:spcBef>
            </a:pPr>
            <a:r>
              <a:rPr lang="zh-CN" altLang="en-US" sz="3200" b="1">
                <a:latin typeface="Times New Roman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fight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the fire</a:t>
            </a:r>
            <a:r>
              <a:rPr lang="zh-CN" altLang="en-US" sz="3200" b="1">
                <a:latin typeface="Times New Roman" pitchFamily="18" charset="0"/>
              </a:rPr>
              <a:t>　救火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8229600" cy="5256212"/>
          </a:xfrm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6. What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else</a:t>
            </a:r>
            <a:r>
              <a:rPr lang="en-US" altLang="zh-CN" b="1">
                <a:latin typeface="Times New Roman" pitchFamily="18" charset="0"/>
              </a:rPr>
              <a:t> do you have to do?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else</a:t>
            </a:r>
            <a:r>
              <a:rPr lang="en-US" altLang="zh-CN" b="1">
                <a:latin typeface="Times New Roman" pitchFamily="18" charset="0"/>
              </a:rPr>
              <a:t> “</a:t>
            </a:r>
            <a:r>
              <a:rPr lang="zh-CN" altLang="en-US" b="1">
                <a:latin typeface="Times New Roman" pitchFamily="18" charset="0"/>
              </a:rPr>
              <a:t>其它的”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用来修饰</a:t>
            </a:r>
            <a:r>
              <a:rPr lang="en-US" altLang="zh-CN" b="1">
                <a:latin typeface="Times New Roman" pitchFamily="18" charset="0"/>
              </a:rPr>
              <a:t>something, anything ,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nothing</a:t>
            </a:r>
            <a:r>
              <a:rPr lang="zh-CN" altLang="en-US" b="1">
                <a:latin typeface="Times New Roman" pitchFamily="18" charset="0"/>
              </a:rPr>
              <a:t>等</a:t>
            </a:r>
            <a:r>
              <a:rPr lang="en-US" altLang="zh-CN" b="1">
                <a:latin typeface="Times New Roman" pitchFamily="18" charset="0"/>
              </a:rPr>
              <a:t>, </a:t>
            </a:r>
            <a:r>
              <a:rPr lang="zh-CN" altLang="en-US" b="1">
                <a:latin typeface="Times New Roman" pitchFamily="18" charset="0"/>
              </a:rPr>
              <a:t>还可用来修饰疑问词 </a:t>
            </a:r>
            <a:r>
              <a:rPr lang="en-US" altLang="zh-CN" b="1">
                <a:latin typeface="Times New Roman" pitchFamily="18" charset="0"/>
              </a:rPr>
              <a:t>what,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where, who</a:t>
            </a:r>
            <a:r>
              <a:rPr lang="zh-CN" altLang="en-US" b="1">
                <a:latin typeface="Times New Roman" pitchFamily="18" charset="0"/>
              </a:rPr>
              <a:t>等</a:t>
            </a:r>
            <a:r>
              <a:rPr lang="en-US" altLang="zh-CN" b="1">
                <a:latin typeface="Times New Roman" pitchFamily="18" charset="0"/>
              </a:rPr>
              <a:t>, else</a:t>
            </a:r>
            <a:r>
              <a:rPr lang="zh-CN" altLang="en-US" b="1">
                <a:latin typeface="Times New Roman" pitchFamily="18" charset="0"/>
              </a:rPr>
              <a:t>修饰疑问词或不定代词时</a:t>
            </a:r>
            <a:r>
              <a:rPr lang="en-US" altLang="zh-CN" b="1">
                <a:latin typeface="Times New Roman" pitchFamily="18" charset="0"/>
              </a:rPr>
              <a:t>,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latin typeface="Times New Roman" pitchFamily="18" charset="0"/>
              </a:rPr>
              <a:t>应后置。例如</a:t>
            </a:r>
            <a:r>
              <a:rPr lang="en-US" altLang="zh-CN" b="1">
                <a:latin typeface="Times New Roman" pitchFamily="18" charset="0"/>
              </a:rPr>
              <a:t>: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Do you have anything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else</a:t>
            </a:r>
            <a:r>
              <a:rPr lang="en-US" altLang="zh-CN" b="1">
                <a:latin typeface="Times New Roman" pitchFamily="18" charset="0"/>
              </a:rPr>
              <a:t> to do 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b="1">
                <a:latin typeface="Times New Roman" pitchFamily="18" charset="0"/>
              </a:rPr>
              <a:t>Who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else</a:t>
            </a:r>
            <a:r>
              <a:rPr lang="en-US" altLang="zh-CN" b="1">
                <a:latin typeface="Times New Roman" pitchFamily="18" charset="0"/>
              </a:rPr>
              <a:t> did you see?</a:t>
            </a:r>
            <a:endParaRPr lang="en-US" altLang="zh-CN">
              <a:latin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323850" y="1125538"/>
            <a:ext cx="8351838" cy="504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1.You must not break the _______ (</a:t>
            </a:r>
            <a:r>
              <a:rPr lang="zh-CN" altLang="en-US" sz="3200" b="1">
                <a:latin typeface="Times New Roman" pitchFamily="18" charset="0"/>
              </a:rPr>
              <a:t>规定</a:t>
            </a:r>
            <a:r>
              <a:rPr lang="en-US" altLang="zh-CN" sz="3200" b="1">
                <a:latin typeface="Times New Roman" pitchFamily="18" charset="0"/>
              </a:rPr>
              <a:t>).</a:t>
            </a:r>
          </a:p>
          <a:p>
            <a:pPr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2.We can’t make too much noise in the </a:t>
            </a:r>
          </a:p>
          <a:p>
            <a:pPr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   _________ (</a:t>
            </a:r>
            <a:r>
              <a:rPr lang="zh-CN" altLang="en-US" sz="3200" b="1">
                <a:latin typeface="Times New Roman" pitchFamily="18" charset="0"/>
              </a:rPr>
              <a:t>大厅走廊</a:t>
            </a:r>
            <a:r>
              <a:rPr lang="en-US" altLang="zh-CN" sz="3200" b="1">
                <a:latin typeface="Times New Roman" pitchFamily="18" charset="0"/>
              </a:rPr>
              <a:t>).</a:t>
            </a:r>
          </a:p>
          <a:p>
            <a:pPr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3.We have to wear ____________ (</a:t>
            </a:r>
            <a:r>
              <a:rPr lang="zh-CN" altLang="en-US" sz="3200" b="1">
                <a:latin typeface="Times New Roman" pitchFamily="18" charset="0"/>
              </a:rPr>
              <a:t>运动鞋</a:t>
            </a:r>
            <a:r>
              <a:rPr lang="en-US" altLang="zh-CN" sz="3200" b="1">
                <a:latin typeface="Times New Roman" pitchFamily="18" charset="0"/>
              </a:rPr>
              <a:t>) </a:t>
            </a:r>
          </a:p>
          <a:p>
            <a:pPr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   for gym class.</a:t>
            </a:r>
          </a:p>
          <a:p>
            <a:pPr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4. He _______ (</a:t>
            </a:r>
            <a:r>
              <a:rPr lang="zh-CN" altLang="en-US" sz="3200" b="1">
                <a:latin typeface="Times New Roman" pitchFamily="18" charset="0"/>
              </a:rPr>
              <a:t>步行</a:t>
            </a:r>
            <a:r>
              <a:rPr lang="en-US" altLang="zh-CN" sz="3200" b="1">
                <a:latin typeface="Times New Roman" pitchFamily="18" charset="0"/>
              </a:rPr>
              <a:t>) two kilometers to work </a:t>
            </a:r>
          </a:p>
          <a:p>
            <a:pPr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    every morning.</a:t>
            </a:r>
          </a:p>
          <a:p>
            <a:pPr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5. She has to ______ (</a:t>
            </a:r>
            <a:r>
              <a:rPr lang="zh-CN" altLang="en-US" sz="3200" b="1">
                <a:latin typeface="Times New Roman" pitchFamily="18" charset="0"/>
              </a:rPr>
              <a:t>洗</a:t>
            </a:r>
            <a:r>
              <a:rPr lang="en-US" altLang="zh-CN" sz="3200" b="1">
                <a:latin typeface="Times New Roman" pitchFamily="18" charset="0"/>
              </a:rPr>
              <a:t>) the dishes after meals.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5076825" y="1125538"/>
            <a:ext cx="13684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rules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827088" y="2349500"/>
            <a:ext cx="18002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hallways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779838" y="2924175"/>
            <a:ext cx="2447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sports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shoes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1547813" y="4292600"/>
            <a:ext cx="1223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walks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2700338" y="5516563"/>
            <a:ext cx="12969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wash</a:t>
            </a: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468313" y="333375"/>
            <a:ext cx="28082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99"/>
                </a:solidFill>
              </a:rPr>
              <a:t>Ⅰ. </a:t>
            </a:r>
            <a:r>
              <a:rPr lang="zh-CN" altLang="en-US" sz="4000" b="1">
                <a:solidFill>
                  <a:srgbClr val="000099"/>
                </a:solidFill>
              </a:rPr>
              <a:t>词汇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  <p:bldP spid="64517" grpId="0"/>
      <p:bldP spid="64518" grpId="0"/>
      <p:bldP spid="6451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468313" y="1341438"/>
            <a:ext cx="489585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>
                <a:latin typeface="Times New Roman" pitchFamily="18" charset="0"/>
              </a:rPr>
              <a:t>1. Sit down.</a:t>
            </a:r>
          </a:p>
          <a:p>
            <a:endParaRPr lang="en-US" altLang="zh-CN" sz="3200" b="1">
              <a:latin typeface="Times New Roman" pitchFamily="18" charset="0"/>
            </a:endParaRPr>
          </a:p>
          <a:p>
            <a:endParaRPr lang="en-US" altLang="zh-CN" sz="3200" b="1">
              <a:latin typeface="Times New Roman" pitchFamily="18" charset="0"/>
            </a:endParaRPr>
          </a:p>
          <a:p>
            <a:r>
              <a:rPr lang="en-US" altLang="zh-CN" sz="3200" b="1">
                <a:latin typeface="Times New Roman" pitchFamily="18" charset="0"/>
              </a:rPr>
              <a:t>2. Come in.</a:t>
            </a:r>
          </a:p>
          <a:p>
            <a:endParaRPr lang="en-US" altLang="zh-CN" sz="3200" b="1">
              <a:latin typeface="Times New Roman" pitchFamily="18" charset="0"/>
            </a:endParaRPr>
          </a:p>
          <a:p>
            <a:endParaRPr lang="en-US" altLang="zh-CN" sz="3200" b="1">
              <a:latin typeface="Times New Roman" pitchFamily="18" charset="0"/>
            </a:endParaRPr>
          </a:p>
          <a:p>
            <a:r>
              <a:rPr lang="en-US" altLang="zh-CN" sz="3200" b="1">
                <a:latin typeface="Times New Roman" pitchFamily="18" charset="0"/>
              </a:rPr>
              <a:t>3. Eat at home.</a:t>
            </a:r>
          </a:p>
          <a:p>
            <a:endParaRPr lang="en-US" altLang="zh-CN" sz="3200" b="1">
              <a:latin typeface="Times New Roman" pitchFamily="18" charset="0"/>
            </a:endParaRP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042988" y="2060575"/>
            <a:ext cx="274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 sit down.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1042988" y="3500438"/>
            <a:ext cx="2722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come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in.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1042988" y="5229225"/>
            <a:ext cx="3387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 eat at home.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611188" y="549275"/>
            <a:ext cx="68405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99"/>
                </a:solidFill>
              </a:rPr>
              <a:t>Ⅱ. </a:t>
            </a:r>
            <a:r>
              <a:rPr lang="zh-CN" altLang="en-US" sz="3600" b="1">
                <a:solidFill>
                  <a:srgbClr val="000099"/>
                </a:solidFill>
              </a:rPr>
              <a:t>把下列祈使句改成否定句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utoUpdateAnimBg="0"/>
      <p:bldP spid="65540" grpId="0" autoUpdateAnimBg="0"/>
      <p:bldP spid="65541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981075"/>
            <a:ext cx="8229600" cy="2620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latin typeface="Times New Roman" pitchFamily="18" charset="0"/>
              </a:rPr>
              <a:t>4. Listen to music outside.</a:t>
            </a:r>
          </a:p>
          <a:p>
            <a:pPr>
              <a:buFontTx/>
              <a:buNone/>
            </a:pPr>
            <a:r>
              <a:rPr lang="en-US" altLang="zh-CN" b="1">
                <a:latin typeface="Times New Roman" pitchFamily="18" charset="0"/>
              </a:rPr>
              <a:t> </a:t>
            </a:r>
          </a:p>
          <a:p>
            <a:pPr>
              <a:buFontTx/>
              <a:buNone/>
            </a:pPr>
            <a:endParaRPr lang="en-US" altLang="zh-CN" b="1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altLang="zh-CN" b="1">
                <a:latin typeface="Times New Roman" pitchFamily="18" charset="0"/>
              </a:rPr>
              <a:t>5. Do your homework at school.</a:t>
            </a:r>
            <a:endParaRPr lang="en-US" altLang="zh-CN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endParaRPr lang="en-US" altLang="zh-CN">
              <a:latin typeface="Times New Roman" pitchFamily="18" charset="0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827088" y="1844675"/>
            <a:ext cx="52054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 listen to music outside.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827088" y="3789363"/>
            <a:ext cx="63007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 do your homework at school.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395288" y="1412875"/>
            <a:ext cx="7848600" cy="399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1. late, don't, for school, arrive</a:t>
            </a:r>
            <a:endParaRPr lang="en-US" altLang="zh-CN" sz="3200" b="1" u="sng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u="sng">
                <a:latin typeface="Times New Roman" pitchFamily="18" charset="0"/>
              </a:rPr>
              <a:t>                                                           </a:t>
            </a: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2. music, listen to, in the classroom, don't</a:t>
            </a:r>
            <a:endParaRPr lang="en-US" altLang="zh-CN" sz="3200" b="1" u="sng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u="sng">
                <a:latin typeface="Times New Roman" pitchFamily="18" charset="0"/>
              </a:rPr>
              <a:t>                                                           </a:t>
            </a: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3. eat, can't, in the classroom, we</a:t>
            </a:r>
            <a:endParaRPr lang="en-US" altLang="zh-CN" sz="3200" b="1" u="sng">
              <a:latin typeface="Times New Roman" pitchFamily="18" charset="0"/>
            </a:endParaRPr>
          </a:p>
          <a:p>
            <a:r>
              <a:rPr lang="en-US" altLang="zh-CN" sz="3200" b="1" u="sng">
                <a:latin typeface="Times New Roman" pitchFamily="18" charset="0"/>
              </a:rPr>
              <a:t>                                                           </a:t>
            </a:r>
            <a:endParaRPr lang="en-US" altLang="zh-CN" sz="3200" b="1">
              <a:latin typeface="Times New Roman" pitchFamily="18" charset="0"/>
            </a:endParaRP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755650" y="2133600"/>
            <a:ext cx="5184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arrive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late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for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school.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684213" y="3573463"/>
            <a:ext cx="68770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 listen to music in the classroom.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755650" y="5229225"/>
            <a:ext cx="5834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We can’t eat in the classroom.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611188" y="549275"/>
            <a:ext cx="655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600" b="1">
                <a:solidFill>
                  <a:srgbClr val="000099"/>
                </a:solidFill>
              </a:rPr>
              <a:t>Ⅲ</a:t>
            </a:r>
            <a:r>
              <a:rPr lang="en-US" altLang="zh-CN" sz="3600" b="1">
                <a:solidFill>
                  <a:srgbClr val="000099"/>
                </a:solidFill>
              </a:rPr>
              <a:t>. Form sentences. </a:t>
            </a:r>
            <a:r>
              <a:rPr lang="zh-CN" altLang="en-US" sz="3600" b="1">
                <a:solidFill>
                  <a:srgbClr val="000099"/>
                </a:solidFill>
              </a:rPr>
              <a:t>组句</a:t>
            </a:r>
            <a:r>
              <a:rPr lang="zh-CN" altLang="en-US" sz="3600" b="1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  <p:bldP spid="6758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229600" cy="3240087"/>
          </a:xfrm>
          <a:noFill/>
        </p:spPr>
        <p:txBody>
          <a:bodyPr wrap="none"/>
          <a:lstStyle/>
          <a:p>
            <a:pPr>
              <a:buFontTx/>
              <a:buNone/>
            </a:pPr>
            <a:r>
              <a:rPr lang="en-US" altLang="zh-CN" b="1">
                <a:latin typeface="Times New Roman" pitchFamily="18" charset="0"/>
              </a:rPr>
              <a:t>4. sports shoes, you, wear, for, gym class, </a:t>
            </a:r>
          </a:p>
          <a:p>
            <a:pPr>
              <a:buFontTx/>
              <a:buNone/>
            </a:pPr>
            <a:r>
              <a:rPr lang="en-US" altLang="zh-CN" b="1">
                <a:latin typeface="Times New Roman" pitchFamily="18" charset="0"/>
              </a:rPr>
              <a:t>    have to </a:t>
            </a:r>
            <a:endParaRPr lang="en-US" altLang="zh-CN" b="1" u="sng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altLang="zh-CN" b="1" u="sng">
                <a:latin typeface="Times New Roman" pitchFamily="18" charset="0"/>
              </a:rPr>
              <a:t>                                                           </a:t>
            </a:r>
            <a:endParaRPr lang="en-US" altLang="zh-CN" b="1">
              <a:latin typeface="Times New Roman" pitchFamily="18" charset="0"/>
            </a:endParaRPr>
          </a:p>
          <a:p>
            <a:pPr>
              <a:buFontTx/>
              <a:buNone/>
            </a:pPr>
            <a:endParaRPr lang="en-US" altLang="zh-CN" b="1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altLang="zh-CN" b="1">
                <a:latin typeface="Times New Roman" pitchFamily="18" charset="0"/>
              </a:rPr>
              <a:t>5. too, I, many, rules, have, in, my house</a:t>
            </a:r>
          </a:p>
          <a:p>
            <a:pPr>
              <a:buFontTx/>
              <a:buNone/>
            </a:pPr>
            <a:endParaRPr lang="en-US" altLang="zh-CN">
              <a:latin typeface="Times New Roman" pitchFamily="18" charset="0"/>
            </a:endParaRP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684213" y="2492375"/>
            <a:ext cx="79930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You have to wear sports shoes for gym class.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827088" y="4292600"/>
            <a:ext cx="6842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 have many rules in my house, too.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395288" y="1268413"/>
            <a:ext cx="8137525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10000"/>
              </a:spcBef>
            </a:pPr>
            <a:r>
              <a:rPr lang="en-US" altLang="zh-CN" sz="3200" b="1">
                <a:latin typeface="Times New Roman" pitchFamily="18" charset="0"/>
              </a:rPr>
              <a:t>1.Can we play football in the hallways?</a:t>
            </a:r>
          </a:p>
          <a:p>
            <a:pPr>
              <a:spcBef>
                <a:spcPct val="10000"/>
              </a:spcBef>
            </a:pP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10000"/>
              </a:spcBef>
            </a:pP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altLang="zh-CN" sz="3200" b="1">
                <a:latin typeface="Times New Roman" pitchFamily="18" charset="0"/>
              </a:rPr>
              <a:t>2.Can we eat in the classroom?</a:t>
            </a:r>
            <a:endParaRPr lang="en-US" altLang="zh-CN" sz="3200" b="1" u="sng">
              <a:latin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altLang="zh-CN" sz="3200" b="1" u="sng">
                <a:latin typeface="Times New Roman" pitchFamily="18" charset="0"/>
              </a:rPr>
              <a:t>                                                           </a:t>
            </a: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10000"/>
              </a:spcBef>
            </a:pP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altLang="zh-CN" sz="3200" b="1">
                <a:latin typeface="Times New Roman" pitchFamily="18" charset="0"/>
              </a:rPr>
              <a:t>3.Can we play basketball on the playground?</a:t>
            </a:r>
            <a:endParaRPr lang="en-US" altLang="zh-CN" sz="3200" b="1" u="sng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 b="1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</a:t>
            </a:r>
            <a:endParaRPr lang="en-US" altLang="zh-CN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1403350" y="2060575"/>
            <a:ext cx="33131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No, we can’t.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323850" y="404813"/>
            <a:ext cx="5832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99"/>
                </a:solidFill>
              </a:rPr>
              <a:t>Ⅳ. </a:t>
            </a:r>
            <a:r>
              <a:rPr lang="zh-CN" altLang="en-US" sz="3600" b="1">
                <a:solidFill>
                  <a:srgbClr val="000099"/>
                </a:solidFill>
              </a:rPr>
              <a:t>根据校规补全对话。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1403350" y="3573463"/>
            <a:ext cx="32400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No, we can’t.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403350" y="5229225"/>
            <a:ext cx="29511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Yes, we can.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7" grpId="0"/>
      <p:bldP spid="6963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424863" cy="3124200"/>
          </a:xfrm>
          <a:noFill/>
        </p:spPr>
        <p:txBody>
          <a:bodyPr wrap="none"/>
          <a:lstStyle/>
          <a:p>
            <a:pPr>
              <a:buFontTx/>
              <a:buNone/>
            </a:pPr>
            <a:r>
              <a:rPr lang="en-US" altLang="zh-CN" sz="3400" b="1">
                <a:latin typeface="Times New Roman" pitchFamily="18" charset="0"/>
              </a:rPr>
              <a:t>4. Can we listen to music in the music room?</a:t>
            </a:r>
            <a:endParaRPr lang="en-US" altLang="zh-CN" sz="3400" b="1" u="sng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altLang="zh-CN" sz="3400" b="1" u="sng">
                <a:latin typeface="Times New Roman" pitchFamily="18" charset="0"/>
              </a:rPr>
              <a:t>                                                           </a:t>
            </a:r>
            <a:endParaRPr lang="en-US" altLang="zh-CN" sz="3400" b="1">
              <a:latin typeface="Times New Roman" pitchFamily="18" charset="0"/>
            </a:endParaRPr>
          </a:p>
          <a:p>
            <a:pPr>
              <a:buFontTx/>
              <a:buNone/>
            </a:pPr>
            <a:endParaRPr lang="en-US" altLang="zh-CN" sz="3400" b="1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altLang="zh-CN" sz="3400" b="1">
                <a:latin typeface="Times New Roman" pitchFamily="18" charset="0"/>
              </a:rPr>
              <a:t>5. Can we talk loudly in the classroom? </a:t>
            </a:r>
            <a:endParaRPr lang="en-US" altLang="zh-CN" sz="3400">
              <a:latin typeface="Times New Roman" pitchFamily="18" charset="0"/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547813" y="2205038"/>
            <a:ext cx="30241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Yes, we can.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1547813" y="4149725"/>
            <a:ext cx="32400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No, we can’t.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7066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468313" y="549275"/>
            <a:ext cx="5759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99"/>
                </a:solidFill>
              </a:rPr>
              <a:t>Ⅴ. </a:t>
            </a:r>
            <a:r>
              <a:rPr lang="zh-CN" altLang="en-US" sz="3600" b="1">
                <a:solidFill>
                  <a:srgbClr val="000099"/>
                </a:solidFill>
              </a:rPr>
              <a:t>用</a:t>
            </a:r>
            <a:r>
              <a:rPr lang="en-US" altLang="zh-CN" sz="3600" b="1">
                <a:solidFill>
                  <a:srgbClr val="000099"/>
                </a:solidFill>
              </a:rPr>
              <a:t>can</a:t>
            </a:r>
            <a:r>
              <a:rPr lang="zh-CN" altLang="en-US" sz="3600" b="1">
                <a:solidFill>
                  <a:srgbClr val="000099"/>
                </a:solidFill>
              </a:rPr>
              <a:t>和</a:t>
            </a:r>
            <a:r>
              <a:rPr lang="en-US" altLang="zh-CN" sz="3600" b="1">
                <a:solidFill>
                  <a:srgbClr val="000099"/>
                </a:solidFill>
              </a:rPr>
              <a:t>can’t</a:t>
            </a:r>
            <a:r>
              <a:rPr lang="zh-CN" altLang="en-US" sz="3600" b="1">
                <a:solidFill>
                  <a:srgbClr val="000099"/>
                </a:solidFill>
              </a:rPr>
              <a:t>填空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323850" y="1341438"/>
            <a:ext cx="8569325" cy="475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30000"/>
              </a:spcBef>
            </a:pPr>
            <a:r>
              <a:rPr lang="en-US" altLang="zh-CN" sz="3000" b="1">
                <a:latin typeface="Times New Roman" pitchFamily="18" charset="0"/>
              </a:rPr>
              <a:t>1. Mr Green ______ smoke here, because </a:t>
            </a:r>
          </a:p>
          <a:p>
            <a:pPr>
              <a:spcBef>
                <a:spcPct val="30000"/>
              </a:spcBef>
            </a:pPr>
            <a:r>
              <a:rPr lang="en-US" altLang="zh-CN" sz="3000" b="1">
                <a:latin typeface="Times New Roman" pitchFamily="18" charset="0"/>
              </a:rPr>
              <a:t>    there’s a sign on the wall. It says “No smoking.”</a:t>
            </a:r>
          </a:p>
          <a:p>
            <a:pPr>
              <a:spcBef>
                <a:spcPct val="30000"/>
              </a:spcBef>
            </a:pPr>
            <a:r>
              <a:rPr lang="en-US" altLang="zh-CN" sz="3000" b="1">
                <a:latin typeface="Times New Roman" pitchFamily="18" charset="0"/>
              </a:rPr>
              <a:t>2. It’s very hot outside. You ______ wear a hat.</a:t>
            </a:r>
          </a:p>
          <a:p>
            <a:pPr>
              <a:spcBef>
                <a:spcPct val="30000"/>
              </a:spcBef>
            </a:pPr>
            <a:r>
              <a:rPr lang="en-US" altLang="zh-CN" sz="3000" b="1">
                <a:latin typeface="Times New Roman" pitchFamily="18" charset="0"/>
              </a:rPr>
              <a:t>3. We ______ eat in the classroom, because </a:t>
            </a:r>
          </a:p>
          <a:p>
            <a:pPr>
              <a:spcBef>
                <a:spcPct val="30000"/>
              </a:spcBef>
            </a:pPr>
            <a:r>
              <a:rPr lang="en-US" altLang="zh-CN" sz="3000" b="1">
                <a:latin typeface="Times New Roman" pitchFamily="18" charset="0"/>
              </a:rPr>
              <a:t>    it’s impolite to teachers.</a:t>
            </a:r>
          </a:p>
          <a:p>
            <a:pPr>
              <a:spcBef>
                <a:spcPct val="30000"/>
              </a:spcBef>
            </a:pPr>
            <a:r>
              <a:rPr lang="en-US" altLang="zh-CN" sz="3000" b="1">
                <a:latin typeface="Times New Roman" pitchFamily="18" charset="0"/>
              </a:rPr>
              <a:t>4. I ______ go to bed after 11:00 on school night.</a:t>
            </a:r>
          </a:p>
          <a:p>
            <a:pPr>
              <a:spcBef>
                <a:spcPct val="30000"/>
              </a:spcBef>
            </a:pPr>
            <a:r>
              <a:rPr lang="en-US" altLang="zh-CN" sz="3000" b="1">
                <a:latin typeface="Times New Roman" pitchFamily="18" charset="0"/>
              </a:rPr>
              <a:t>5. The students ______ read books and magazines </a:t>
            </a:r>
          </a:p>
          <a:p>
            <a:pPr>
              <a:spcBef>
                <a:spcPct val="30000"/>
              </a:spcBef>
            </a:pPr>
            <a:r>
              <a:rPr lang="en-US" altLang="zh-CN" sz="3000" b="1">
                <a:latin typeface="Times New Roman" pitchFamily="18" charset="0"/>
              </a:rPr>
              <a:t>    in the library.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2555875" y="1341438"/>
            <a:ext cx="12239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can’t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5148263" y="2492375"/>
            <a:ext cx="9350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can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1116013" y="4292600"/>
            <a:ext cx="10080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can</a:t>
            </a: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3132138" y="4868863"/>
            <a:ext cx="936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can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1476375" y="3068638"/>
            <a:ext cx="1152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can’t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/>
      <p:bldP spid="71686" grpId="0"/>
      <p:bldP spid="716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95288" y="5229225"/>
            <a:ext cx="84470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kumimoji="1" lang="en-US" altLang="zh-CN" sz="4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en-US" altLang="zh-CN" sz="4000" b="1">
                <a:solidFill>
                  <a:srgbClr val="000099"/>
                </a:solidFill>
                <a:latin typeface="Times New Roman" pitchFamily="18" charset="0"/>
              </a:rPr>
              <a:t>listen to music in the classroom.</a:t>
            </a:r>
          </a:p>
        </p:txBody>
      </p:sp>
      <p:pic>
        <p:nvPicPr>
          <p:cNvPr id="18435" name="Picture 3" descr="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484313"/>
            <a:ext cx="2622550" cy="240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3779838" y="1700213"/>
            <a:ext cx="1728787" cy="21605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250825" y="1700213"/>
            <a:ext cx="8642350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1. We _______ clean our classroom after school.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2. She _______ make her bed after getting up.   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3. It’s late. Mr. Beckman _______ go to 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    work by car.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4. Emily and Peter join a music club. </a:t>
            </a:r>
          </a:p>
          <a:p>
            <a:pPr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    They ________ practice guitar every day.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403350" y="1628775"/>
            <a:ext cx="1728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to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1763713" y="5013325"/>
            <a:ext cx="1584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to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1619250" y="2349500"/>
            <a:ext cx="1728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has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to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4787900" y="2997200"/>
            <a:ext cx="1728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has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to</a:t>
            </a: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323850" y="692150"/>
            <a:ext cx="5834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99"/>
                </a:solidFill>
              </a:rPr>
              <a:t>Ⅵ. </a:t>
            </a:r>
            <a:r>
              <a:rPr lang="zh-CN" altLang="en-US" sz="3600" b="1">
                <a:solidFill>
                  <a:srgbClr val="000099"/>
                </a:solidFill>
              </a:rPr>
              <a:t>用</a:t>
            </a:r>
            <a:r>
              <a:rPr lang="en-US" altLang="zh-CN" sz="3600" b="1">
                <a:solidFill>
                  <a:srgbClr val="000099"/>
                </a:solidFill>
              </a:rPr>
              <a:t>have to</a:t>
            </a:r>
            <a:r>
              <a:rPr lang="zh-CN" altLang="en-US" sz="3600" b="1">
                <a:solidFill>
                  <a:srgbClr val="000099"/>
                </a:solidFill>
              </a:rPr>
              <a:t>或</a:t>
            </a:r>
            <a:r>
              <a:rPr lang="en-US" altLang="zh-CN" sz="3600" b="1">
                <a:solidFill>
                  <a:srgbClr val="000099"/>
                </a:solidFill>
              </a:rPr>
              <a:t>has to</a:t>
            </a:r>
            <a:r>
              <a:rPr lang="zh-CN" altLang="en-US" sz="3600" b="1">
                <a:solidFill>
                  <a:srgbClr val="000099"/>
                </a:solidFill>
              </a:rPr>
              <a:t>填空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08" grpId="0"/>
      <p:bldP spid="72709" grpId="0"/>
      <p:bldP spid="727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836613"/>
            <a:ext cx="5256213" cy="711200"/>
          </a:xfrm>
          <a:noFill/>
          <a:ln/>
        </p:spPr>
        <p:txBody>
          <a:bodyPr/>
          <a:lstStyle/>
          <a:p>
            <a:r>
              <a:rPr lang="en-US" altLang="zh-CN" sz="4000" b="1">
                <a:solidFill>
                  <a:srgbClr val="000099"/>
                </a:solidFill>
              </a:rPr>
              <a:t>Homework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89138"/>
            <a:ext cx="8351838" cy="2879725"/>
          </a:xfrm>
          <a:noFill/>
          <a:ln/>
        </p:spPr>
        <p:txBody>
          <a:bodyPr wrap="none"/>
          <a:lstStyle/>
          <a:p>
            <a:pPr marL="609600" indent="-609600"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1. Copy the new words and phrases </a:t>
            </a:r>
          </a:p>
          <a:p>
            <a:pPr marL="609600" indent="-609600"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in Section A.</a:t>
            </a:r>
          </a:p>
          <a:p>
            <a:pPr marL="609600" indent="-609600"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2. Write down the school rules you make. </a:t>
            </a:r>
          </a:p>
          <a:p>
            <a:pPr marL="609600" indent="-609600"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Use “can” and “have to” in your rules.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914400" y="914400"/>
            <a:ext cx="6192838" cy="532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30000"/>
              </a:spcBef>
            </a:pPr>
            <a:r>
              <a:rPr lang="en-US" altLang="zh-CN" sz="3200" b="1">
                <a:solidFill>
                  <a:srgbClr val="003399"/>
                </a:solidFill>
                <a:latin typeface="Times New Roman" pitchFamily="18" charset="0"/>
              </a:rPr>
              <a:t>3. </a:t>
            </a:r>
            <a:r>
              <a:rPr lang="zh-CN" altLang="en-US" sz="3200" b="1">
                <a:solidFill>
                  <a:srgbClr val="003399"/>
                </a:solidFill>
                <a:latin typeface="Times New Roman" pitchFamily="18" charset="0"/>
              </a:rPr>
              <a:t>翻译句子：</a:t>
            </a:r>
          </a:p>
          <a:p>
            <a:pPr eaLnBrk="0" hangingPunct="0">
              <a:spcBef>
                <a:spcPct val="30000"/>
              </a:spcBef>
              <a:buFontTx/>
              <a:buAutoNum type="arabicParenR"/>
            </a:pPr>
            <a:r>
              <a:rPr lang="zh-CN" altLang="en-US" sz="3200" b="1">
                <a:latin typeface="Times New Roman" pitchFamily="18" charset="0"/>
              </a:rPr>
              <a:t> 不要在图书馆大声说话。</a:t>
            </a:r>
          </a:p>
          <a:p>
            <a:pPr eaLnBrk="0" hangingPunct="0">
              <a:spcBef>
                <a:spcPct val="30000"/>
              </a:spcBef>
              <a:buFontTx/>
              <a:buAutoNum type="arabicParenR"/>
            </a:pPr>
            <a:r>
              <a:rPr lang="zh-CN" altLang="en-US" sz="3200" b="1">
                <a:latin typeface="Times New Roman" pitchFamily="18" charset="0"/>
              </a:rPr>
              <a:t>  放学后不要看电视。</a:t>
            </a:r>
          </a:p>
          <a:p>
            <a:pPr eaLnBrk="0" hangingPunct="0">
              <a:spcBef>
                <a:spcPct val="30000"/>
              </a:spcBef>
              <a:buFontTx/>
              <a:buAutoNum type="arabicParenR"/>
            </a:pPr>
            <a:r>
              <a:rPr lang="zh-CN" altLang="en-US" sz="3200" b="1">
                <a:latin typeface="Times New Roman" pitchFamily="18" charset="0"/>
              </a:rPr>
              <a:t> 不要上课吃东西。</a:t>
            </a:r>
          </a:p>
          <a:p>
            <a:pPr eaLnBrk="0" hangingPunct="0">
              <a:spcBef>
                <a:spcPct val="30000"/>
              </a:spcBef>
              <a:buFontTx/>
              <a:buAutoNum type="arabicParenR"/>
            </a:pPr>
            <a:r>
              <a:rPr lang="zh-CN" altLang="en-US" sz="3200" b="1">
                <a:latin typeface="Times New Roman" pitchFamily="18" charset="0"/>
              </a:rPr>
              <a:t> 不要上学迟到。</a:t>
            </a:r>
          </a:p>
          <a:p>
            <a:pPr eaLnBrk="0" hangingPunct="0">
              <a:spcBef>
                <a:spcPct val="30000"/>
              </a:spcBef>
              <a:buFontTx/>
              <a:buAutoNum type="arabicParenR"/>
            </a:pPr>
            <a:r>
              <a:rPr lang="zh-CN" altLang="en-US" sz="3200" b="1">
                <a:latin typeface="Times New Roman" pitchFamily="18" charset="0"/>
              </a:rPr>
              <a:t> 不要在马路上踢球。</a:t>
            </a:r>
          </a:p>
          <a:p>
            <a:pPr eaLnBrk="0" hangingPunct="0">
              <a:spcBef>
                <a:spcPct val="30000"/>
              </a:spcBef>
              <a:buFontTx/>
              <a:buAutoNum type="arabicParenR"/>
            </a:pPr>
            <a:r>
              <a:rPr lang="zh-CN" altLang="en-US" sz="3200" b="1">
                <a:latin typeface="Times New Roman" pitchFamily="18" charset="0"/>
              </a:rPr>
              <a:t> 请把那本书给我。</a:t>
            </a:r>
          </a:p>
          <a:p>
            <a:pPr eaLnBrk="0" hangingPunct="0">
              <a:spcBef>
                <a:spcPct val="30000"/>
              </a:spcBef>
              <a:buFontTx/>
              <a:buAutoNum type="arabicParenR"/>
            </a:pPr>
            <a:r>
              <a:rPr lang="zh-CN" altLang="en-US" sz="3200" b="1">
                <a:latin typeface="Times New Roman" pitchFamily="18" charset="0"/>
              </a:rPr>
              <a:t> 你们必须早起床。</a:t>
            </a:r>
            <a:endParaRPr lang="zh-CN" altLang="en-US" sz="2800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1524000" y="2057400"/>
            <a:ext cx="6248400" cy="2209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华文行楷"/>
                <a:ea typeface="华文行楷"/>
              </a:rPr>
              <a:t>Thank You!</a:t>
            </a:r>
            <a:endParaRPr lang="zh-CN" altLang="en-US" sz="3600" kern="1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FF9900"/>
              </a:solidFill>
              <a:latin typeface="华文行楷"/>
              <a:ea typeface="华文行楷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116013" y="5373688"/>
            <a:ext cx="6410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4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kumimoji="1" lang="en-US" altLang="zh-CN" sz="4400" b="1">
                <a:latin typeface="Times New Roman" pitchFamily="18" charset="0"/>
              </a:rPr>
              <a:t> run in the </a:t>
            </a:r>
            <a:r>
              <a:rPr kumimoji="1" lang="en-US" altLang="zh-CN" sz="4400" b="1">
                <a:solidFill>
                  <a:srgbClr val="000099"/>
                </a:solidFill>
                <a:latin typeface="Times New Roman" pitchFamily="18" charset="0"/>
              </a:rPr>
              <a:t>hallway</a:t>
            </a:r>
            <a:r>
              <a:rPr kumimoji="1" lang="en-US" altLang="zh-CN" sz="4400" b="1">
                <a:latin typeface="Times New Roman" pitchFamily="18" charset="0"/>
              </a:rPr>
              <a:t>s.</a:t>
            </a:r>
          </a:p>
        </p:txBody>
      </p:sp>
      <p:pic>
        <p:nvPicPr>
          <p:cNvPr id="19459" name="Picture 3" descr="BS00549_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836613"/>
            <a:ext cx="4465638" cy="368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j0078715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276475"/>
            <a:ext cx="1276350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</p:pic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1323975" y="1069975"/>
            <a:ext cx="2673350" cy="30797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2" name="Picture 6" descr="5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700213"/>
            <a:ext cx="2447925" cy="23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258888" y="5157788"/>
            <a:ext cx="65611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44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kumimoji="1" lang="en-US" altLang="zh-CN" sz="4400" b="1">
                <a:latin typeface="Times New Roman" pitchFamily="18" charset="0"/>
              </a:rPr>
              <a:t> eat in the classroom.</a:t>
            </a:r>
          </a:p>
        </p:txBody>
      </p:sp>
      <p:pic>
        <p:nvPicPr>
          <p:cNvPr id="20483" name="Picture 3" descr="classlun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981075"/>
            <a:ext cx="4643438" cy="345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06258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765175"/>
            <a:ext cx="3527425" cy="359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116013" y="5013325"/>
            <a:ext cx="6337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Don’t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4000" b="1">
                <a:solidFill>
                  <a:srgbClr val="000099"/>
                </a:solidFill>
                <a:latin typeface="Times New Roman" pitchFamily="18" charset="0"/>
              </a:rPr>
              <a:t>wear a hat in school.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21508" name="Picture 4" descr="活力儿童-人物-人物,活力儿童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765175"/>
            <a:ext cx="2462213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</TotalTime>
  <Words>2362</Words>
  <Application>Microsoft Office PowerPoint</Application>
  <PresentationFormat>全屏显示(4:3)</PresentationFormat>
  <Paragraphs>495</Paragraphs>
  <Slides>63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63</vt:i4>
      </vt:variant>
    </vt:vector>
  </HeadingPairs>
  <TitlesOfParts>
    <vt:vector size="72" baseType="lpstr">
      <vt:lpstr>Arial</vt:lpstr>
      <vt:lpstr>宋体</vt:lpstr>
      <vt:lpstr>Times New Roman</vt:lpstr>
      <vt:lpstr>黑体</vt:lpstr>
      <vt:lpstr>EU-B1X</vt:lpstr>
      <vt:lpstr>Vladimir Script</vt:lpstr>
      <vt:lpstr>Times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2a. Listen. Check the activities Alan and Cindy talk about.</vt:lpstr>
      <vt:lpstr>2b. Listen again. Can Alan and Cindy do these activities? Circle “can” or “can’t” above.</vt:lpstr>
      <vt:lpstr>PowerPoint 演示文稿</vt:lpstr>
      <vt:lpstr>PowerPoint 演示文稿</vt:lpstr>
      <vt:lpstr>PowerPoint 演示文稿</vt:lpstr>
      <vt:lpstr>PowerPoint 演示文稿</vt:lpstr>
      <vt:lpstr>Practice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 Make our school rules</vt:lpstr>
      <vt:lpstr>PowerPoint 演示文稿</vt:lpstr>
      <vt:lpstr>PowerPoint 演示文稿</vt:lpstr>
      <vt:lpstr>2. 情态动词have to 的用法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Language Points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61</cp:revision>
  <cp:lastPrinted>1601-01-01T00:00:00Z</cp:lastPrinted>
  <dcterms:created xsi:type="dcterms:W3CDTF">1601-01-01T00:00:00Z</dcterms:created>
  <dcterms:modified xsi:type="dcterms:W3CDTF">2015-08-12T02:04:16Z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